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7"/>
  </p:notesMasterIdLst>
  <p:handoutMasterIdLst>
    <p:handoutMasterId r:id="rId18"/>
  </p:handoutMasterIdLst>
  <p:sldIdLst>
    <p:sldId id="282" r:id="rId5"/>
    <p:sldId id="371" r:id="rId6"/>
    <p:sldId id="372" r:id="rId7"/>
    <p:sldId id="373" r:id="rId8"/>
    <p:sldId id="375" r:id="rId9"/>
    <p:sldId id="374" r:id="rId10"/>
    <p:sldId id="376" r:id="rId11"/>
    <p:sldId id="377" r:id="rId12"/>
    <p:sldId id="378" r:id="rId13"/>
    <p:sldId id="354" r:id="rId14"/>
    <p:sldId id="361" r:id="rId15"/>
    <p:sldId id="296" r:id="rId16"/>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FEF"/>
    <a:srgbClr val="E6E6E6"/>
    <a:srgbClr val="6699FF"/>
    <a:srgbClr val="DDEDEF"/>
    <a:srgbClr val="008080"/>
    <a:srgbClr val="6666FF"/>
    <a:srgbClr val="FFCC99"/>
    <a:srgbClr val="FF9966"/>
    <a:srgbClr val="3399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60" autoAdjust="0"/>
    <p:restoredTop sz="94631" autoAdjust="0"/>
  </p:normalViewPr>
  <p:slideViewPr>
    <p:cSldViewPr snapToGrid="0">
      <p:cViewPr varScale="1">
        <p:scale>
          <a:sx n="111" d="100"/>
          <a:sy n="111" d="100"/>
        </p:scale>
        <p:origin x="928" y="19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282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F86E15D-1320-43B8-B389-6D2F0C12B257}" type="datetime1">
              <a:rPr lang="ru-RU" smtClean="0"/>
              <a:t>10.10.2024</a:t>
            </a:fld>
            <a:endParaRPr lang="ru-RU"/>
          </a:p>
        </p:txBody>
      </p:sp>
      <p:sp>
        <p:nvSpPr>
          <p:cNvPr id="4" name="Нижний колонтитул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ru-RU" smtClean="0"/>
              <a:t>‹#›</a:t>
            </a:fld>
            <a:endParaRPr lang="ru-RU"/>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6A6A8B-E53C-4123-A383-AD7B4BB91AC3}" type="datetime1">
              <a:rPr lang="ru-RU" noProof="0" smtClean="0"/>
              <a:t>10.10.2024</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ru-RU" noProof="0" smtClean="0"/>
              <a:t>‹#›</a:t>
            </a:fld>
            <a:endParaRPr lang="ru-RU"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a:t>
            </a:fld>
            <a:endParaRPr lang="ru-RU"/>
          </a:p>
        </p:txBody>
      </p:sp>
    </p:spTree>
    <p:extLst>
      <p:ext uri="{BB962C8B-B14F-4D97-AF65-F5344CB8AC3E}">
        <p14:creationId xmlns:p14="http://schemas.microsoft.com/office/powerpoint/2010/main" val="2256460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2</a:t>
            </a:fld>
            <a:endParaRPr lang="ru-RU"/>
          </a:p>
        </p:txBody>
      </p:sp>
    </p:spTree>
    <p:extLst>
      <p:ext uri="{BB962C8B-B14F-4D97-AF65-F5344CB8AC3E}">
        <p14:creationId xmlns:p14="http://schemas.microsoft.com/office/powerpoint/2010/main" val="1214180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3</a:t>
            </a:fld>
            <a:endParaRPr lang="ru-RU"/>
          </a:p>
        </p:txBody>
      </p:sp>
    </p:spTree>
    <p:extLst>
      <p:ext uri="{BB962C8B-B14F-4D97-AF65-F5344CB8AC3E}">
        <p14:creationId xmlns:p14="http://schemas.microsoft.com/office/powerpoint/2010/main" val="1742342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4</a:t>
            </a:fld>
            <a:endParaRPr lang="ru-RU"/>
          </a:p>
        </p:txBody>
      </p:sp>
    </p:spTree>
    <p:extLst>
      <p:ext uri="{BB962C8B-B14F-4D97-AF65-F5344CB8AC3E}">
        <p14:creationId xmlns:p14="http://schemas.microsoft.com/office/powerpoint/2010/main" val="2850891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5</a:t>
            </a:fld>
            <a:endParaRPr lang="ru-RU"/>
          </a:p>
        </p:txBody>
      </p:sp>
    </p:spTree>
    <p:extLst>
      <p:ext uri="{BB962C8B-B14F-4D97-AF65-F5344CB8AC3E}">
        <p14:creationId xmlns:p14="http://schemas.microsoft.com/office/powerpoint/2010/main" val="969339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6</a:t>
            </a:fld>
            <a:endParaRPr lang="ru-RU"/>
          </a:p>
        </p:txBody>
      </p:sp>
    </p:spTree>
    <p:extLst>
      <p:ext uri="{BB962C8B-B14F-4D97-AF65-F5344CB8AC3E}">
        <p14:creationId xmlns:p14="http://schemas.microsoft.com/office/powerpoint/2010/main" val="1805855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E5016-8E69-002C-C1E1-060CC4774574}"/>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AFD407E4-CBC8-0759-51F8-D3FED32E1879}"/>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5F54ED01-723B-C8D4-D56F-D7FA869B651D}"/>
              </a:ext>
            </a:extLst>
          </p:cNvPr>
          <p:cNvSpPr>
            <a:spLocks noGrp="1"/>
          </p:cNvSpPr>
          <p:nvPr>
            <p:ph type="body" idx="1"/>
          </p:nvPr>
        </p:nvSpPr>
        <p:spPr/>
        <p:txBody>
          <a:bodyPr rtlCol="0"/>
          <a:lstStyle/>
          <a:p>
            <a:pPr rtl="0"/>
            <a:endParaRPr lang="ru-RU"/>
          </a:p>
        </p:txBody>
      </p:sp>
      <p:sp>
        <p:nvSpPr>
          <p:cNvPr id="4" name="Номер слайда 3">
            <a:extLst>
              <a:ext uri="{FF2B5EF4-FFF2-40B4-BE49-F238E27FC236}">
                <a16:creationId xmlns:a16="http://schemas.microsoft.com/office/drawing/2014/main" id="{6AC30096-87F3-A065-9669-087DBD4071F3}"/>
              </a:ext>
            </a:extLst>
          </p:cNvPr>
          <p:cNvSpPr>
            <a:spLocks noGrp="1"/>
          </p:cNvSpPr>
          <p:nvPr>
            <p:ph type="sldNum" sz="quarter" idx="5"/>
          </p:nvPr>
        </p:nvSpPr>
        <p:spPr/>
        <p:txBody>
          <a:bodyPr rtlCol="0"/>
          <a:lstStyle/>
          <a:p>
            <a:pPr rtl="0"/>
            <a:fld id="{8530193B-564F-4854-8A52-728F3FB19C85}" type="slidenum">
              <a:rPr lang="ru-RU" smtClean="0"/>
              <a:t>7</a:t>
            </a:fld>
            <a:endParaRPr lang="ru-RU"/>
          </a:p>
        </p:txBody>
      </p:sp>
    </p:spTree>
    <p:extLst>
      <p:ext uri="{BB962C8B-B14F-4D97-AF65-F5344CB8AC3E}">
        <p14:creationId xmlns:p14="http://schemas.microsoft.com/office/powerpoint/2010/main" val="525218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C38C6-A225-1FED-3DCB-AAE040AB72A0}"/>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A4AE80E3-50DA-3DB4-D6F5-54DEC6009EAC}"/>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6E929947-BF1C-61E1-32EE-FBFE72F9BC91}"/>
              </a:ext>
            </a:extLst>
          </p:cNvPr>
          <p:cNvSpPr>
            <a:spLocks noGrp="1"/>
          </p:cNvSpPr>
          <p:nvPr>
            <p:ph type="body" idx="1"/>
          </p:nvPr>
        </p:nvSpPr>
        <p:spPr/>
        <p:txBody>
          <a:bodyPr rtlCol="0"/>
          <a:lstStyle/>
          <a:p>
            <a:pPr rtl="0"/>
            <a:endParaRPr lang="ru-RU"/>
          </a:p>
        </p:txBody>
      </p:sp>
      <p:sp>
        <p:nvSpPr>
          <p:cNvPr id="4" name="Номер слайда 3">
            <a:extLst>
              <a:ext uri="{FF2B5EF4-FFF2-40B4-BE49-F238E27FC236}">
                <a16:creationId xmlns:a16="http://schemas.microsoft.com/office/drawing/2014/main" id="{6D0687C1-5B22-F129-B812-9BB716D94898}"/>
              </a:ext>
            </a:extLst>
          </p:cNvPr>
          <p:cNvSpPr>
            <a:spLocks noGrp="1"/>
          </p:cNvSpPr>
          <p:nvPr>
            <p:ph type="sldNum" sz="quarter" idx="5"/>
          </p:nvPr>
        </p:nvSpPr>
        <p:spPr/>
        <p:txBody>
          <a:bodyPr rtlCol="0"/>
          <a:lstStyle/>
          <a:p>
            <a:pPr rtl="0"/>
            <a:fld id="{8530193B-564F-4854-8A52-728F3FB19C85}" type="slidenum">
              <a:rPr lang="ru-RU" smtClean="0"/>
              <a:t>8</a:t>
            </a:fld>
            <a:endParaRPr lang="ru-RU"/>
          </a:p>
        </p:txBody>
      </p:sp>
    </p:spTree>
    <p:extLst>
      <p:ext uri="{BB962C8B-B14F-4D97-AF65-F5344CB8AC3E}">
        <p14:creationId xmlns:p14="http://schemas.microsoft.com/office/powerpoint/2010/main" val="3670437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18C9C-8FD8-DC40-75BA-B7AC27D1B00E}"/>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42B800A1-AEFB-035E-2F8F-B150CB2E120F}"/>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F6104612-05B1-1209-48CC-0B3F7AEF6554}"/>
              </a:ext>
            </a:extLst>
          </p:cNvPr>
          <p:cNvSpPr>
            <a:spLocks noGrp="1"/>
          </p:cNvSpPr>
          <p:nvPr>
            <p:ph type="body" idx="1"/>
          </p:nvPr>
        </p:nvSpPr>
        <p:spPr/>
        <p:txBody>
          <a:bodyPr rtlCol="0"/>
          <a:lstStyle/>
          <a:p>
            <a:pPr rtl="0"/>
            <a:endParaRPr lang="ru-RU"/>
          </a:p>
        </p:txBody>
      </p:sp>
      <p:sp>
        <p:nvSpPr>
          <p:cNvPr id="4" name="Номер слайда 3">
            <a:extLst>
              <a:ext uri="{FF2B5EF4-FFF2-40B4-BE49-F238E27FC236}">
                <a16:creationId xmlns:a16="http://schemas.microsoft.com/office/drawing/2014/main" id="{B5EE3E49-E269-EB1F-2FCA-ABDE1A43E711}"/>
              </a:ext>
            </a:extLst>
          </p:cNvPr>
          <p:cNvSpPr>
            <a:spLocks noGrp="1"/>
          </p:cNvSpPr>
          <p:nvPr>
            <p:ph type="sldNum" sz="quarter" idx="5"/>
          </p:nvPr>
        </p:nvSpPr>
        <p:spPr/>
        <p:txBody>
          <a:bodyPr rtlCol="0"/>
          <a:lstStyle/>
          <a:p>
            <a:pPr rtl="0"/>
            <a:fld id="{8530193B-564F-4854-8A52-728F3FB19C85}" type="slidenum">
              <a:rPr lang="ru-RU" smtClean="0"/>
              <a:t>9</a:t>
            </a:fld>
            <a:endParaRPr lang="ru-RU"/>
          </a:p>
        </p:txBody>
      </p:sp>
    </p:spTree>
    <p:extLst>
      <p:ext uri="{BB962C8B-B14F-4D97-AF65-F5344CB8AC3E}">
        <p14:creationId xmlns:p14="http://schemas.microsoft.com/office/powerpoint/2010/main" val="2150414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10</a:t>
            </a:fld>
            <a:endParaRPr lang="ru-RU"/>
          </a:p>
        </p:txBody>
      </p:sp>
    </p:spTree>
    <p:extLst>
      <p:ext uri="{BB962C8B-B14F-4D97-AF65-F5344CB8AC3E}">
        <p14:creationId xmlns:p14="http://schemas.microsoft.com/office/powerpoint/2010/main" val="444845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11</a:t>
            </a:fld>
            <a:endParaRPr lang="ru-RU"/>
          </a:p>
        </p:txBody>
      </p:sp>
    </p:spTree>
    <p:extLst>
      <p:ext uri="{BB962C8B-B14F-4D97-AF65-F5344CB8AC3E}">
        <p14:creationId xmlns:p14="http://schemas.microsoft.com/office/powerpoint/2010/main" val="3760470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12</a:t>
            </a:fld>
            <a:endParaRPr lang="ru-RU"/>
          </a:p>
        </p:txBody>
      </p:sp>
    </p:spTree>
    <p:extLst>
      <p:ext uri="{BB962C8B-B14F-4D97-AF65-F5344CB8AC3E}">
        <p14:creationId xmlns:p14="http://schemas.microsoft.com/office/powerpoint/2010/main" val="130994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с малым изображением">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tx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rtlCol="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bwMode="auto">
      <p:bgPr>
        <a:solidFill>
          <a:schemeClr val="bg1"/>
        </a:solidFill>
        <a:effectLst/>
      </p:bgPr>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21811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большим изображением">
    <p:bg>
      <p:bgPr>
        <a:solidFill>
          <a:schemeClr val="bg1"/>
        </a:solidFill>
        <a:effectLst/>
      </p:bgPr>
    </p:bg>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409473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отография 1">
    <p:spTree>
      <p:nvGrpSpPr>
        <p:cNvPr id="1" name=""/>
        <p:cNvGrpSpPr/>
        <p:nvPr/>
      </p:nvGrpSpPr>
      <p:grpSpPr>
        <a:xfrm>
          <a:off x="0" y="0"/>
          <a:ext cx="0" cy="0"/>
          <a:chOff x="0" y="0"/>
          <a:chExt cx="0" cy="0"/>
        </a:xfrm>
      </p:grpSpPr>
      <p:sp>
        <p:nvSpPr>
          <p:cNvPr id="8" name="Рисунок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rtlCol="0"/>
          <a:lstStyle>
            <a:lvl1pPr algn="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rtlCol="0"/>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4445000" y="2908300"/>
            <a:ext cx="5184800" cy="3283700"/>
          </a:xfrm>
          <a:solidFill>
            <a:schemeClr val="bg1"/>
          </a:solidFill>
        </p:spPr>
        <p:txBody>
          <a:bodyPr lIns="180000" tIns="252000" rIns="252000" rtlCol="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Фотография 2">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3823393" y="1343906"/>
            <a:ext cx="3736800" cy="3933645"/>
          </a:xfrm>
          <a:solidFill>
            <a:schemeClr val="bg1"/>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
        <p:nvSpPr>
          <p:cNvPr id="9" name="Рисунок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6" name="Заголовок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rtlCol="0"/>
          <a:lstStyle/>
          <a:p>
            <a:pPr rtl="0"/>
            <a:r>
              <a:rPr lang="ru-RU" noProof="0"/>
              <a:t>Образец заголовка</a:t>
            </a:r>
          </a:p>
        </p:txBody>
      </p:sp>
      <p:sp>
        <p:nvSpPr>
          <p:cNvPr id="11" name="Подзаголовок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Tree>
    <p:extLst>
      <p:ext uri="{BB962C8B-B14F-4D97-AF65-F5344CB8AC3E}">
        <p14:creationId xmlns:p14="http://schemas.microsoft.com/office/powerpoint/2010/main" val="2347197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Сравнение слева — заполнитель 1">
            <a:extLst>
              <a:ext uri="{FF2B5EF4-FFF2-40B4-BE49-F238E27FC236}">
                <a16:creationId xmlns:a16="http://schemas.microsoft.com/office/drawing/2014/main" id="{9322B50D-6A7D-41C6-BA57-613BC231DF36}"/>
              </a:ext>
            </a:extLst>
          </p:cNvPr>
          <p:cNvSpPr>
            <a:spLocks noGrp="1"/>
          </p:cNvSpPr>
          <p:nvPr>
            <p:ph type="body" idx="1"/>
          </p:nvPr>
        </p:nvSpPr>
        <p:spPr>
          <a:xfrm>
            <a:off x="432000" y="1432296"/>
            <a:ext cx="4500000" cy="527076"/>
          </a:xfrm>
          <a:solidFill>
            <a:schemeClr val="tx1"/>
          </a:solidFill>
        </p:spPr>
        <p:txBody>
          <a:bodyPr lIns="180000" tIns="36000" rtlCol="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4500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2" name="Сравнение слева — заполнитель 2">
            <a:extLst>
              <a:ext uri="{FF2B5EF4-FFF2-40B4-BE49-F238E27FC236}">
                <a16:creationId xmlns:a16="http://schemas.microsoft.com/office/drawing/2014/main" id="{78A963F8-6F6E-440E-B3B3-DDE13C083A36}"/>
              </a:ext>
            </a:extLst>
          </p:cNvPr>
          <p:cNvSpPr>
            <a:spLocks noGrp="1"/>
          </p:cNvSpPr>
          <p:nvPr>
            <p:ph type="body" sz="quarter" idx="13"/>
          </p:nvPr>
        </p:nvSpPr>
        <p:spPr>
          <a:xfrm>
            <a:off x="5129800" y="1433105"/>
            <a:ext cx="4500000" cy="525283"/>
          </a:xfrm>
          <a:solidFill>
            <a:schemeClr val="tx1"/>
          </a:solidFill>
        </p:spPr>
        <p:txBody>
          <a:bodyPr lIns="180000" tIns="36000" rtlCol="0" anchor="ctr"/>
          <a:lstStyle>
            <a:lvl1pPr marL="0" indent="0">
              <a:buNone/>
              <a:defRPr sz="2400" b="1" spc="-150">
                <a:solidFill>
                  <a:schemeClr val="bg1"/>
                </a:solidFill>
                <a:latin typeface="+mj-lt"/>
              </a:defRPr>
            </a:lvl1pPr>
          </a:lstStyle>
          <a:p>
            <a:pPr lvl="0" rtl="0"/>
            <a:r>
              <a:rPr lang="ru-RU" noProof="0"/>
              <a:t>Образец текста</a:t>
            </a:r>
          </a:p>
        </p:txBody>
      </p:sp>
      <p:sp>
        <p:nvSpPr>
          <p:cNvPr id="8" name="Текст 4">
            <a:extLst>
              <a:ext uri="{FF2B5EF4-FFF2-40B4-BE49-F238E27FC236}">
                <a16:creationId xmlns:a16="http://schemas.microsoft.com/office/drawing/2014/main" id="{DF0A5256-B267-47DA-858A-0F3867CB6139}"/>
              </a:ext>
            </a:extLst>
          </p:cNvPr>
          <p:cNvSpPr>
            <a:spLocks noGrp="1"/>
          </p:cNvSpPr>
          <p:nvPr>
            <p:ph type="body" sz="quarter" idx="12"/>
          </p:nvPr>
        </p:nvSpPr>
        <p:spPr>
          <a:xfrm>
            <a:off x="5129800" y="2020359"/>
            <a:ext cx="4500000" cy="417089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Большое фото">
    <p:spTree>
      <p:nvGrpSpPr>
        <p:cNvPr id="1" name=""/>
        <p:cNvGrpSpPr/>
        <p:nvPr/>
      </p:nvGrpSpPr>
      <p:grpSpPr>
        <a:xfrm>
          <a:off x="0" y="0"/>
          <a:ext cx="0" cy="0"/>
          <a:chOff x="0" y="0"/>
          <a:chExt cx="0" cy="0"/>
        </a:xfrm>
      </p:grpSpPr>
      <p:sp>
        <p:nvSpPr>
          <p:cNvPr id="7" name="Рисунок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rtlCol="0"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Введите подпись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5" name="Заголовок 4">
            <a:extLst>
              <a:ext uri="{FF2B5EF4-FFF2-40B4-BE49-F238E27FC236}">
                <a16:creationId xmlns:a16="http://schemas.microsoft.com/office/drawing/2014/main" id="{16EFF903-F1F3-440A-B12C-9FD51606B03D}"/>
              </a:ext>
            </a:extLst>
          </p:cNvPr>
          <p:cNvSpPr>
            <a:spLocks noGrp="1"/>
          </p:cNvSpPr>
          <p:nvPr>
            <p:ph type="title"/>
          </p:nvPr>
        </p:nvSpPr>
        <p:spPr/>
        <p:txBody>
          <a:bodyPr rtlCol="0"/>
          <a:lstStyle/>
          <a:p>
            <a:pPr rtl="0"/>
            <a:r>
              <a:rPr lang="ru-RU" noProof="0"/>
              <a:t>Образец заголовка</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Слайд с благодарственным текст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rtlCol="0" anchor="ctr"/>
          <a:lstStyle>
            <a:lvl1pPr algn="ctr">
              <a:lnSpc>
                <a:spcPct val="100000"/>
              </a:lnSpc>
              <a:defRPr sz="6000" b="1" cap="all" spc="-300" baseline="0">
                <a:solidFill>
                  <a:schemeClr val="tx1"/>
                </a:solidFill>
                <a:latin typeface="+mj-lt"/>
              </a:defRPr>
            </a:lvl1pPr>
          </a:lstStyle>
          <a:p>
            <a:pPr rtl="0"/>
            <a:r>
              <a:rPr lang="ru-RU" noProof="0"/>
              <a:t>Спасибо</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Текст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rtlCol="0"/>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Полное имя</a:t>
            </a:r>
          </a:p>
        </p:txBody>
      </p:sp>
      <p:sp>
        <p:nvSpPr>
          <p:cNvPr id="12" name="Текст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Номер телефона</a:t>
            </a:r>
          </a:p>
        </p:txBody>
      </p:sp>
      <p:sp>
        <p:nvSpPr>
          <p:cNvPr id="13" name="Текст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Электронная почта или контакт в социальной сети</a:t>
            </a:r>
          </a:p>
        </p:txBody>
      </p:sp>
      <p:sp>
        <p:nvSpPr>
          <p:cNvPr id="14" name="Текст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Веб-сайт компании</a:t>
            </a:r>
          </a:p>
        </p:txBody>
      </p:sp>
    </p:spTree>
    <p:extLst>
      <p:ext uri="{BB962C8B-B14F-4D97-AF65-F5344CB8AC3E}">
        <p14:creationId xmlns:p14="http://schemas.microsoft.com/office/powerpoint/2010/main" val="31890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и содержимо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7" name="Подзаголовок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столбц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2916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6A38E24-EB1C-472F-B631-5DF32F9C4CF5}"/>
              </a:ext>
            </a:extLst>
          </p:cNvPr>
          <p:cNvSpPr>
            <a:spLocks noGrp="1"/>
          </p:cNvSpPr>
          <p:nvPr>
            <p:ph type="body" sz="quarter" idx="12"/>
          </p:nvPr>
        </p:nvSpPr>
        <p:spPr>
          <a:xfrm>
            <a:off x="3572900" y="1511476"/>
            <a:ext cx="2916000" cy="4679249"/>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1" name="Текст 5">
            <a:extLst>
              <a:ext uri="{FF2B5EF4-FFF2-40B4-BE49-F238E27FC236}">
                <a16:creationId xmlns:a16="http://schemas.microsoft.com/office/drawing/2014/main" id="{5B4A252E-78C9-4F76-98A4-A4B580AD072A}"/>
              </a:ext>
            </a:extLst>
          </p:cNvPr>
          <p:cNvSpPr>
            <a:spLocks noGrp="1"/>
          </p:cNvSpPr>
          <p:nvPr>
            <p:ph type="body" sz="quarter" idx="13"/>
          </p:nvPr>
        </p:nvSpPr>
        <p:spPr>
          <a:xfrm>
            <a:off x="6713800" y="1511475"/>
            <a:ext cx="2916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65438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столбцов">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1764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F5B3657-F2AE-455A-BF81-1A0C2ACECD20}"/>
              </a:ext>
            </a:extLst>
          </p:cNvPr>
          <p:cNvSpPr>
            <a:spLocks noGrp="1"/>
          </p:cNvSpPr>
          <p:nvPr>
            <p:ph type="body" sz="quarter" idx="12"/>
          </p:nvPr>
        </p:nvSpPr>
        <p:spPr>
          <a:xfrm>
            <a:off x="229045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3" name="Текст 5">
            <a:extLst>
              <a:ext uri="{FF2B5EF4-FFF2-40B4-BE49-F238E27FC236}">
                <a16:creationId xmlns:a16="http://schemas.microsoft.com/office/drawing/2014/main" id="{6A983D98-E0AB-429A-9EC2-B50D4216D691}"/>
              </a:ext>
            </a:extLst>
          </p:cNvPr>
          <p:cNvSpPr>
            <a:spLocks noGrp="1"/>
          </p:cNvSpPr>
          <p:nvPr>
            <p:ph type="body" sz="quarter" idx="13"/>
          </p:nvPr>
        </p:nvSpPr>
        <p:spPr>
          <a:xfrm>
            <a:off x="414890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5" name="Текст 6">
            <a:extLst>
              <a:ext uri="{FF2B5EF4-FFF2-40B4-BE49-F238E27FC236}">
                <a16:creationId xmlns:a16="http://schemas.microsoft.com/office/drawing/2014/main" id="{755213BF-EF6D-45DC-A01B-DE6C2F23A6D2}"/>
              </a:ext>
            </a:extLst>
          </p:cNvPr>
          <p:cNvSpPr>
            <a:spLocks noGrp="1"/>
          </p:cNvSpPr>
          <p:nvPr>
            <p:ph type="body" sz="quarter" idx="14"/>
          </p:nvPr>
        </p:nvSpPr>
        <p:spPr>
          <a:xfrm>
            <a:off x="6007350" y="1507535"/>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7" name="Текст 7">
            <a:extLst>
              <a:ext uri="{FF2B5EF4-FFF2-40B4-BE49-F238E27FC236}">
                <a16:creationId xmlns:a16="http://schemas.microsoft.com/office/drawing/2014/main" id="{77D6BBBA-F4A3-45D4-91BC-A405FFDC7C3D}"/>
              </a:ext>
            </a:extLst>
          </p:cNvPr>
          <p:cNvSpPr>
            <a:spLocks noGrp="1"/>
          </p:cNvSpPr>
          <p:nvPr>
            <p:ph type="body" sz="quarter" idx="15"/>
          </p:nvPr>
        </p:nvSpPr>
        <p:spPr>
          <a:xfrm>
            <a:off x="7865800" y="1507535"/>
            <a:ext cx="1764000" cy="468371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974837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и под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5" name="Подзаголовок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Нижний колонтитул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ru-RU" noProof="0"/>
              <a:t>Добавить нижний колонтитул</a:t>
            </a:r>
          </a:p>
        </p:txBody>
      </p:sp>
      <p:sp>
        <p:nvSpPr>
          <p:cNvPr id="4" name="Номер слайда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05855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1EDF756E-F310-4229-ACDD-055D299A95FB}"/>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9" name="Подзаголовок 2">
            <a:extLst>
              <a:ext uri="{FF2B5EF4-FFF2-40B4-BE49-F238E27FC236}">
                <a16:creationId xmlns:a16="http://schemas.microsoft.com/office/drawing/2014/main" id="{07666241-4AF6-458A-A571-6C6C291D72F1}"/>
              </a:ext>
            </a:extLst>
          </p:cNvPr>
          <p:cNvSpPr>
            <a:spLocks noGrp="1"/>
          </p:cNvSpPr>
          <p:nvPr>
            <p:ph type="subTitle" idx="1"/>
          </p:nvPr>
        </p:nvSpPr>
        <p:spPr>
          <a:xfrm>
            <a:off x="6532775" y="3639199"/>
            <a:ext cx="5053936"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6" name="Заголовок 5">
            <a:extLst>
              <a:ext uri="{FF2B5EF4-FFF2-40B4-BE49-F238E27FC236}">
                <a16:creationId xmlns:a16="http://schemas.microsoft.com/office/drawing/2014/main" id="{6F4F2BBF-F210-4954-9C73-A0030AACDDFE}"/>
              </a:ext>
            </a:extLst>
          </p:cNvPr>
          <p:cNvSpPr>
            <a:spLocks noGrp="1"/>
          </p:cNvSpPr>
          <p:nvPr>
            <p:ph type="title"/>
          </p:nvPr>
        </p:nvSpPr>
        <p:spPr>
          <a:xfrm>
            <a:off x="6532775" y="993303"/>
            <a:ext cx="5053936" cy="2513468"/>
          </a:xfrm>
        </p:spPr>
        <p:txBody>
          <a:bodyPr rtlCol="0"/>
          <a:lstStyle>
            <a:lvl1pPr rtl="0">
              <a:defRPr sz="5400" cap="none">
                <a:solidFill>
                  <a:schemeClr val="bg1"/>
                </a:solidFill>
              </a:defRPr>
            </a:lvl1pPr>
          </a:lstStyle>
          <a:p>
            <a:pPr rtl="0"/>
            <a:r>
              <a:rPr lang="ru-RU" noProof="0"/>
              <a:t>Образец заголовка</a:t>
            </a:r>
            <a:endParaRPr lang="ru-RU" noProof="0" dirty="0"/>
          </a:p>
        </p:txBody>
      </p:sp>
    </p:spTree>
    <p:extLst>
      <p:ext uri="{BB962C8B-B14F-4D97-AF65-F5344CB8AC3E}">
        <p14:creationId xmlns:p14="http://schemas.microsoft.com/office/powerpoint/2010/main" val="1227779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10" name="Объект 2">
            <a:extLst>
              <a:ext uri="{FF2B5EF4-FFF2-40B4-BE49-F238E27FC236}">
                <a16:creationId xmlns:a16="http://schemas.microsoft.com/office/drawing/2014/main" id="{FD1EE834-4B70-4715-8346-1C0298347EE0}"/>
              </a:ext>
            </a:extLst>
          </p:cNvPr>
          <p:cNvSpPr>
            <a:spLocks noGrp="1"/>
          </p:cNvSpPr>
          <p:nvPr>
            <p:ph idx="1"/>
          </p:nvPr>
        </p:nvSpPr>
        <p:spPr>
          <a:xfrm>
            <a:off x="432000" y="1046375"/>
            <a:ext cx="9198000"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2280088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Объект 2">
            <a:extLst>
              <a:ext uri="{FF2B5EF4-FFF2-40B4-BE49-F238E27FC236}">
                <a16:creationId xmlns:a16="http://schemas.microsoft.com/office/drawing/2014/main" id="{EAE43F4C-1A64-4197-A44B-E6EB874E243B}"/>
              </a:ext>
            </a:extLst>
          </p:cNvPr>
          <p:cNvSpPr>
            <a:spLocks noGrp="1"/>
          </p:cNvSpPr>
          <p:nvPr>
            <p:ph sz="half" idx="1"/>
          </p:nvPr>
        </p:nvSpPr>
        <p:spPr>
          <a:xfrm>
            <a:off x="432000"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8" name="Объект 3">
            <a:extLst>
              <a:ext uri="{FF2B5EF4-FFF2-40B4-BE49-F238E27FC236}">
                <a16:creationId xmlns:a16="http://schemas.microsoft.com/office/drawing/2014/main" id="{D7B3F5B8-DC28-4878-AC9F-D434D7542D8F}"/>
              </a:ext>
            </a:extLst>
          </p:cNvPr>
          <p:cNvSpPr>
            <a:spLocks noGrp="1"/>
          </p:cNvSpPr>
          <p:nvPr>
            <p:ph sz="half" idx="2"/>
          </p:nvPr>
        </p:nvSpPr>
        <p:spPr>
          <a:xfrm>
            <a:off x="5194169"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57439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Текст 2">
            <a:extLst>
              <a:ext uri="{FF2B5EF4-FFF2-40B4-BE49-F238E27FC236}">
                <a16:creationId xmlns:a16="http://schemas.microsoft.com/office/drawing/2014/main" id="{CB97B01E-88B2-448F-BD96-A1AAFA39AC1E}"/>
              </a:ext>
            </a:extLst>
          </p:cNvPr>
          <p:cNvSpPr>
            <a:spLocks noGrp="1"/>
          </p:cNvSpPr>
          <p:nvPr>
            <p:ph type="body" idx="1"/>
          </p:nvPr>
        </p:nvSpPr>
        <p:spPr>
          <a:xfrm>
            <a:off x="43200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8" name="Текст 4">
            <a:extLst>
              <a:ext uri="{FF2B5EF4-FFF2-40B4-BE49-F238E27FC236}">
                <a16:creationId xmlns:a16="http://schemas.microsoft.com/office/drawing/2014/main" id="{40BADDE2-4EE6-41B4-804C-EBF680128B40}"/>
              </a:ext>
            </a:extLst>
          </p:cNvPr>
          <p:cNvSpPr>
            <a:spLocks noGrp="1"/>
          </p:cNvSpPr>
          <p:nvPr>
            <p:ph type="body" sz="quarter" idx="3"/>
          </p:nvPr>
        </p:nvSpPr>
        <p:spPr>
          <a:xfrm>
            <a:off x="519516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9" name="Объект 3">
            <a:extLst>
              <a:ext uri="{FF2B5EF4-FFF2-40B4-BE49-F238E27FC236}">
                <a16:creationId xmlns:a16="http://schemas.microsoft.com/office/drawing/2014/main" id="{BB0A14E0-899D-4594-BC9E-AE89BF0D3AB7}"/>
              </a:ext>
            </a:extLst>
          </p:cNvPr>
          <p:cNvSpPr>
            <a:spLocks noGrp="1"/>
          </p:cNvSpPr>
          <p:nvPr>
            <p:ph sz="half" idx="2"/>
          </p:nvPr>
        </p:nvSpPr>
        <p:spPr>
          <a:xfrm>
            <a:off x="432001"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0" name="Объект 5">
            <a:extLst>
              <a:ext uri="{FF2B5EF4-FFF2-40B4-BE49-F238E27FC236}">
                <a16:creationId xmlns:a16="http://schemas.microsoft.com/office/drawing/2014/main" id="{2C699014-D902-4E9A-80CD-8D2BCFE67097}"/>
              </a:ext>
            </a:extLst>
          </p:cNvPr>
          <p:cNvSpPr>
            <a:spLocks noGrp="1"/>
          </p:cNvSpPr>
          <p:nvPr>
            <p:ph sz="quarter" idx="4"/>
          </p:nvPr>
        </p:nvSpPr>
        <p:spPr>
          <a:xfrm>
            <a:off x="5195160"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863468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0" name="Объект 2">
            <a:extLst>
              <a:ext uri="{FF2B5EF4-FFF2-40B4-BE49-F238E27FC236}">
                <a16:creationId xmlns:a16="http://schemas.microsoft.com/office/drawing/2014/main" id="{79F53EF1-D412-467C-B7CE-30536F140AE1}"/>
              </a:ext>
            </a:extLst>
          </p:cNvPr>
          <p:cNvSpPr>
            <a:spLocks noGrp="1"/>
          </p:cNvSpPr>
          <p:nvPr>
            <p:ph idx="1"/>
          </p:nvPr>
        </p:nvSpPr>
        <p:spPr>
          <a:xfrm>
            <a:off x="3770722" y="457201"/>
            <a:ext cx="6023727" cy="5726784"/>
          </a:xfrm>
        </p:spPr>
        <p:txBody>
          <a:bodyPr rtlCol="0"/>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872000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endParaRPr lang="ru-RU" noProof="0" dirty="0"/>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2" name="Рисунок 2">
            <a:extLst>
              <a:ext uri="{FF2B5EF4-FFF2-40B4-BE49-F238E27FC236}">
                <a16:creationId xmlns:a16="http://schemas.microsoft.com/office/drawing/2014/main" id="{10319378-269C-406E-9B84-FCF22DA02EFF}"/>
              </a:ext>
            </a:extLst>
          </p:cNvPr>
          <p:cNvSpPr>
            <a:spLocks noGrp="1"/>
          </p:cNvSpPr>
          <p:nvPr>
            <p:ph type="pic" idx="1" hasCustomPrompt="1"/>
          </p:nvPr>
        </p:nvSpPr>
        <p:spPr>
          <a:xfrm>
            <a:off x="3788021" y="457201"/>
            <a:ext cx="5949868" cy="5726784"/>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Tree>
    <p:extLst>
      <p:ext uri="{BB962C8B-B14F-4D97-AF65-F5344CB8AC3E}">
        <p14:creationId xmlns:p14="http://schemas.microsoft.com/office/powerpoint/2010/main" val="302147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3779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ru-RU" noProof="0"/>
              <a:t>Добавить нижний колонтитул</a:t>
            </a:r>
          </a:p>
        </p:txBody>
      </p:sp>
      <p:sp>
        <p:nvSpPr>
          <p:cNvPr id="3" name="Номер слайда 2">
            <a:extLst>
              <a:ext uri="{FF2B5EF4-FFF2-40B4-BE49-F238E27FC236}">
                <a16:creationId xmlns:a16="http://schemas.microsoft.com/office/drawing/2014/main" id="{2310D190-B83D-438A-91BC-470C41B22A29}"/>
              </a:ext>
            </a:extLst>
          </p:cNvPr>
          <p:cNvSpPr>
            <a:spLocks noGrp="1"/>
          </p:cNvSpPr>
          <p:nvPr>
            <p:ph type="sldNum" sz="quarter" idx="1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32C8D0EF-1DB6-4ADC-8F31-5AE53BF5EAF4}"/>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7" name="Прямоугольник 6">
            <a:extLst>
              <a:ext uri="{FF2B5EF4-FFF2-40B4-BE49-F238E27FC236}">
                <a16:creationId xmlns:a16="http://schemas.microsoft.com/office/drawing/2014/main" id="{62F208ED-79A0-4B2C-A5EE-9D27466BCA3F}"/>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9198116" cy="432000"/>
          </a:xfrm>
          <a:prstGeom prst="rect">
            <a:avLst/>
          </a:prstGeom>
        </p:spPr>
        <p:txBody>
          <a:bodyPr vert="horz" lIns="0" tIns="0" rIns="0" bIns="0" rtlCol="0" anchor="ctr">
            <a:noAutofit/>
          </a:bodyPr>
          <a:lstStyle/>
          <a:p>
            <a:pPr rtl="0"/>
            <a:r>
              <a:rPr lang="ru-RU" noProof="0"/>
              <a:t>Щелкните, чтобы изменить заголовок</a:t>
            </a:r>
          </a:p>
        </p:txBody>
      </p:sp>
      <p:sp>
        <p:nvSpPr>
          <p:cNvPr id="3" name="Текст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9198116" cy="4679250"/>
          </a:xfrm>
          <a:prstGeom prst="rect">
            <a:avLst/>
          </a:prstGeom>
        </p:spPr>
        <p:txBody>
          <a:bodyPr vert="horz" lIns="0" tIns="0" rIns="0" bIns="0" rtlCol="0">
            <a:no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56350"/>
            <a:ext cx="4114800" cy="365125"/>
          </a:xfrm>
          <a:prstGeom prst="rect">
            <a:avLst/>
          </a:prstGeom>
        </p:spPr>
        <p:txBody>
          <a:bodyPr vert="horz" lIns="0" tIns="0" rIns="0" bIns="0" rtlCol="0" anchor="ctr"/>
          <a:lstStyle>
            <a:lvl1pPr algn="l">
              <a:defRPr sz="1200" i="1">
                <a:solidFill>
                  <a:schemeClr val="tx1">
                    <a:lumMod val="75000"/>
                    <a:lumOff val="25000"/>
                  </a:schemeClr>
                </a:solidFill>
                <a:latin typeface="Times New Roman" panose="02020603050405020304" pitchFamily="18" charset="0"/>
                <a:cs typeface="Times New Roman" panose="02020603050405020304" pitchFamily="18" charset="0"/>
              </a:defRPr>
            </a:lvl1pPr>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5ECA3099-A94F-4C3E-BC29-780EDD38F722}"/>
              </a:ext>
            </a:extLst>
          </p:cNvPr>
          <p:cNvSpPr>
            <a:spLocks noGrp="1"/>
          </p:cNvSpPr>
          <p:nvPr>
            <p:ph type="sldNum" sz="quarter" idx="4"/>
          </p:nvPr>
        </p:nvSpPr>
        <p:spPr>
          <a:xfrm>
            <a:off x="11447502" y="6401750"/>
            <a:ext cx="278418" cy="274324"/>
          </a:xfrm>
          <a:prstGeom prst="rect">
            <a:avLst/>
          </a:prstGeom>
        </p:spPr>
        <p:txBody>
          <a:bodyPr vert="horz" lIns="0" tIns="0" rIns="0" bIns="0" rtlCol="0" anchor="ctr"/>
          <a:lstStyle>
            <a:lvl1pPr algn="ctr">
              <a:defRPr sz="1200" i="1">
                <a:solidFill>
                  <a:schemeClr val="bg1"/>
                </a:solidFill>
              </a:defRPr>
            </a:lvl1pPr>
          </a:lstStyle>
          <a:p>
            <a:pPr rtl="0"/>
            <a:fld id="{19B51A1E-902D-48AF-9020-955120F399B6}" type="slidenum">
              <a:rPr lang="ru-RU" noProof="0" smtClean="0"/>
              <a:pPr/>
              <a:t>‹#›</a:t>
            </a:fld>
            <a:endParaRPr lang="ru-RU" noProof="0"/>
          </a:p>
        </p:txBody>
      </p:sp>
      <p:sp>
        <p:nvSpPr>
          <p:cNvPr id="4" name="Надпись 3">
            <a:extLst>
              <a:ext uri="{FF2B5EF4-FFF2-40B4-BE49-F238E27FC236}">
                <a16:creationId xmlns:a16="http://schemas.microsoft.com/office/drawing/2014/main" id="{34FDC6F9-37F9-4E25-AECA-D307B8421C73}"/>
              </a:ext>
            </a:extLst>
          </p:cNvPr>
          <p:cNvSpPr txBox="1"/>
          <p:nvPr userDrawn="1"/>
        </p:nvSpPr>
        <p:spPr>
          <a:xfrm>
            <a:off x="9630116" y="6346108"/>
            <a:ext cx="1662546" cy="404658"/>
          </a:xfrm>
          <a:prstGeom prst="rect">
            <a:avLst/>
          </a:prstGeom>
          <a:noFill/>
        </p:spPr>
        <p:txBody>
          <a:bodyPr wrap="square" lIns="0" tIns="36000" rIns="0" bIns="0" rtlCol="0">
            <a:spAutoFit/>
          </a:bodyPr>
          <a:lstStyle/>
          <a:p>
            <a:pPr algn="r" rtl="0">
              <a:lnSpc>
                <a:spcPts val="1400"/>
              </a:lnSpc>
            </a:pPr>
            <a:r>
              <a:rPr lang="ru-RU" sz="1600" b="1" spc="-100" noProof="0">
                <a:solidFill>
                  <a:schemeClr val="tx1"/>
                </a:solidFill>
                <a:latin typeface="Corbel" panose="020B0503020204020204" pitchFamily="34" charset="0"/>
              </a:rPr>
              <a:t>БАНК</a:t>
            </a:r>
            <a:r>
              <a:rPr lang="ru-RU" sz="1600" b="1" spc="-100" noProof="0">
                <a:solidFill>
                  <a:schemeClr val="tx1">
                    <a:lumMod val="50000"/>
                    <a:lumOff val="50000"/>
                  </a:schemeClr>
                </a:solidFill>
                <a:latin typeface="Corbel" panose="020B0503020204020204" pitchFamily="34" charset="0"/>
              </a:rPr>
              <a:t> WOODGROVE</a:t>
            </a:r>
          </a:p>
        </p:txBody>
      </p:sp>
      <p:sp>
        <p:nvSpPr>
          <p:cNvPr id="8" name="Прямоугольник 7">
            <a:extLst>
              <a:ext uri="{FF2B5EF4-FFF2-40B4-BE49-F238E27FC236}">
                <a16:creationId xmlns:a16="http://schemas.microsoft.com/office/drawing/2014/main" id="{6B322F68-670D-45A0-A54F-7E70BCEAED3F}"/>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Прямоугольник 9">
            <a:extLst>
              <a:ext uri="{FF2B5EF4-FFF2-40B4-BE49-F238E27FC236}">
                <a16:creationId xmlns:a16="http://schemas.microsoft.com/office/drawing/2014/main" id="{E69B5F15-353A-4344-8D61-F4E25AA9FB6C}"/>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2FA0C0AA-FCE8-4A7F-928A-54C96BBA9053}"/>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5" r:id="rId5"/>
    <p:sldLayoutId id="2147483659" r:id="rId6"/>
    <p:sldLayoutId id="2147483660" r:id="rId7"/>
    <p:sldLayoutId id="2147483664" r:id="rId8"/>
    <p:sldLayoutId id="2147483650" r:id="rId9"/>
    <p:sldLayoutId id="2147483656" r:id="rId10"/>
    <p:sldLayoutId id="2147483657" r:id="rId11"/>
    <p:sldLayoutId id="2147483654" r:id="rId12"/>
    <p:sldLayoutId id="2147483666" r:id="rId13"/>
    <p:sldLayoutId id="2147483667" r:id="rId14"/>
    <p:sldLayoutId id="2147483668" r:id="rId15"/>
    <p:sldLayoutId id="2147483669" r:id="rId16"/>
    <p:sldLayoutId id="2147483670" r:id="rId17"/>
    <p:sldLayoutId id="2147483671" r:id="rId18"/>
    <p:sldLayoutId id="2147483672" r:id="rId19"/>
    <p:sldLayoutId id="2147483655" r:id="rId20"/>
  </p:sldLayoutIdLst>
  <p:hf hdr="0" ftr="0" dt="0"/>
  <p:txStyles>
    <p:title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ktu.kz/departments/sc_ite.asp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a16="http://schemas.microsoft.com/office/drawing/2014/main" id="{4772945D-CA91-4CFE-8EB7-941C7618C994}"/>
              </a:ext>
            </a:extLst>
          </p:cNvPr>
          <p:cNvSpPr>
            <a:spLocks noGrp="1"/>
          </p:cNvSpPr>
          <p:nvPr>
            <p:ph type="subTitle" idx="1"/>
          </p:nvPr>
        </p:nvSpPr>
        <p:spPr>
          <a:xfrm>
            <a:off x="9009528" y="6538437"/>
            <a:ext cx="3182471" cy="306115"/>
          </a:xfrm>
        </p:spPr>
        <p:txBody>
          <a:bodyPr rtlCol="0"/>
          <a:lstStyle/>
          <a:p>
            <a:pPr algn="ctr"/>
            <a:r>
              <a:rPr lang="ru-RU" b="1" dirty="0" err="1">
                <a:latin typeface="Calibri" panose="020F0502020204030204" pitchFamily="34" charset="0"/>
                <a:cs typeface="Calibri" panose="020F0502020204030204" pitchFamily="34" charset="0"/>
              </a:rPr>
              <a:t>Өскемен</a:t>
            </a:r>
            <a:r>
              <a:rPr lang="ru-RU" b="1" dirty="0">
                <a:latin typeface="Calibri" panose="020F0502020204030204" pitchFamily="34" charset="0"/>
                <a:cs typeface="Calibri" panose="020F0502020204030204" pitchFamily="34" charset="0"/>
              </a:rPr>
              <a:t>, 2024 г.</a:t>
            </a:r>
          </a:p>
        </p:txBody>
      </p:sp>
      <p:sp>
        <p:nvSpPr>
          <p:cNvPr id="10" name="TextBox 9"/>
          <p:cNvSpPr txBox="1"/>
          <p:nvPr/>
        </p:nvSpPr>
        <p:spPr>
          <a:xfrm>
            <a:off x="-354077" y="176045"/>
            <a:ext cx="10548496" cy="707886"/>
          </a:xfrm>
          <a:prstGeom prst="rect">
            <a:avLst/>
          </a:prstGeom>
          <a:noFill/>
        </p:spPr>
        <p:txBody>
          <a:bodyPr wrap="square" rtlCol="0">
            <a:spAutoFit/>
          </a:bodyPr>
          <a:lstStyle/>
          <a:p>
            <a:pPr lvl="0" algn="ctr"/>
            <a:r>
              <a:rPr lang="ru-RU" dirty="0">
                <a:latin typeface="Calibri" panose="020F0502020204030204" pitchFamily="34" charset="0"/>
                <a:cs typeface="Calibri" panose="020F0502020204030204" pitchFamily="34" charset="0"/>
              </a:rPr>
              <a:t> </a:t>
            </a:r>
            <a:r>
              <a:rPr lang="ru-RU" sz="2000" u="sng" dirty="0">
                <a:latin typeface="Calibri" panose="020F0502020204030204" pitchFamily="34" charset="0"/>
                <a:cs typeface="Calibri" panose="020F0502020204030204" pitchFamily="34" charset="0"/>
              </a:rPr>
              <a:t>КЕАҚ «Д. </a:t>
            </a:r>
            <a:r>
              <a:rPr lang="ru-RU" sz="2000" u="sng" dirty="0" err="1">
                <a:latin typeface="Calibri" panose="020F0502020204030204" pitchFamily="34" charset="0"/>
                <a:cs typeface="Calibri" panose="020F0502020204030204" pitchFamily="34" charset="0"/>
              </a:rPr>
              <a:t>Серікбаев</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атындағы</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Шығыс</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Қазақстан</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техникалық</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университеті</a:t>
            </a:r>
            <a:r>
              <a:rPr lang="ru-RU" sz="2000" u="sng" dirty="0">
                <a:latin typeface="Calibri" panose="020F0502020204030204" pitchFamily="34" charset="0"/>
                <a:cs typeface="Calibri" panose="020F0502020204030204" pitchFamily="34" charset="0"/>
              </a:rPr>
              <a:t>»</a:t>
            </a:r>
          </a:p>
          <a:p>
            <a:pPr algn="ctr"/>
            <a:r>
              <a:rPr lang="ru-RU" sz="2000" i="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Цифрлық</a:t>
            </a:r>
            <a:r>
              <a:rPr lang="ru-RU" sz="2000" i="1"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технологиялар және </a:t>
            </a:r>
            <a:r>
              <a:rPr lang="ru-RU" sz="20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жасанды интеллект </a:t>
            </a:r>
            <a:r>
              <a:rPr lang="ru-RU" sz="2000"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мектебі</a:t>
            </a:r>
            <a:endParaRPr lang="ru-RU" sz="2000" i="1" u="sng" dirty="0">
              <a:latin typeface="Calibri" panose="020F0502020204030204" pitchFamily="34" charset="0"/>
              <a:cs typeface="Calibri" panose="020F0502020204030204" pitchFamily="34" charset="0"/>
            </a:endParaRPr>
          </a:p>
        </p:txBody>
      </p:sp>
      <p:sp>
        <p:nvSpPr>
          <p:cNvPr id="12" name="TextBox 11"/>
          <p:cNvSpPr txBox="1"/>
          <p:nvPr/>
        </p:nvSpPr>
        <p:spPr>
          <a:xfrm>
            <a:off x="6866600" y="5214998"/>
            <a:ext cx="4990603" cy="1323439"/>
          </a:xfrm>
          <a:prstGeom prst="rect">
            <a:avLst/>
          </a:prstGeom>
          <a:noFill/>
        </p:spPr>
        <p:txBody>
          <a:bodyPr wrap="square" rtlCol="0">
            <a:spAutoFit/>
          </a:bodyPr>
          <a:lstStyle/>
          <a:p>
            <a:r>
              <a:rPr lang="ru-RU" sz="2000" dirty="0" err="1">
                <a:latin typeface="Calibri" panose="020F0502020204030204" pitchFamily="34" charset="0"/>
                <a:cs typeface="Calibri" panose="020F0502020204030204" pitchFamily="34" charset="0"/>
              </a:rPr>
              <a:t>Цифрлық</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технологиялар</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және</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жасанды</a:t>
            </a:r>
            <a:r>
              <a:rPr lang="ru-RU" sz="2000" dirty="0">
                <a:latin typeface="Calibri" panose="020F0502020204030204" pitchFamily="34" charset="0"/>
                <a:cs typeface="Calibri" panose="020F0502020204030204" pitchFamily="34" charset="0"/>
              </a:rPr>
              <a:t> интеллект </a:t>
            </a:r>
            <a:r>
              <a:rPr lang="ru-RU" sz="2000" dirty="0" err="1">
                <a:latin typeface="Calibri" panose="020F0502020204030204" pitchFamily="34" charset="0"/>
                <a:cs typeface="Calibri" panose="020F0502020204030204" pitchFamily="34" charset="0"/>
              </a:rPr>
              <a:t>мектебінің</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қауымдастырылған</a:t>
            </a:r>
            <a:r>
              <a:rPr lang="ru-RU" sz="2000" dirty="0">
                <a:latin typeface="Calibri" panose="020F0502020204030204" pitchFamily="34" charset="0"/>
                <a:cs typeface="Calibri" panose="020F0502020204030204" pitchFamily="34" charset="0"/>
              </a:rPr>
              <a:t> профессоры  АЛИБЕККЫЗЫ К. </a:t>
            </a:r>
          </a:p>
          <a:p>
            <a:endParaRPr lang="ru-RU" sz="2000" dirty="0">
              <a:latin typeface="Calibri" panose="020F0502020204030204" pitchFamily="34" charset="0"/>
              <a:cs typeface="Calibri" panose="020F0502020204030204" pitchFamily="34" charset="0"/>
            </a:endParaRPr>
          </a:p>
        </p:txBody>
      </p:sp>
      <p:sp>
        <p:nvSpPr>
          <p:cNvPr id="14" name="Заголовок 1"/>
          <p:cNvSpPr txBox="1">
            <a:spLocks/>
          </p:cNvSpPr>
          <p:nvPr/>
        </p:nvSpPr>
        <p:spPr>
          <a:xfrm>
            <a:off x="779287" y="1660926"/>
            <a:ext cx="11077916" cy="26661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400" b="1" dirty="0">
                <a:latin typeface="Calibri" panose="020F0502020204030204" pitchFamily="34" charset="0"/>
                <a:cs typeface="Calibri" panose="020F0502020204030204" pitchFamily="34" charset="0"/>
              </a:rPr>
              <a:t>«</a:t>
            </a:r>
            <a:r>
              <a:rPr lang="ru-RU" sz="4400" b="1" dirty="0">
                <a:solidFill>
                  <a:srgbClr val="000000"/>
                </a:solidFill>
                <a:latin typeface="Calibri" panose="020F0502020204030204" pitchFamily="34" charset="0"/>
                <a:cs typeface="Calibri" panose="020F0502020204030204" pitchFamily="34" charset="0"/>
              </a:rPr>
              <a:t>ӨНДІРІС</a:t>
            </a:r>
            <a:r>
              <a:rPr lang="ru-RU" sz="4400" b="1" i="0" baseline="30000" dirty="0">
                <a:solidFill>
                  <a:srgbClr val="000000"/>
                </a:solidFill>
                <a:effectLst/>
                <a:latin typeface="Calibri" panose="020F0502020204030204" pitchFamily="34" charset="0"/>
                <a:cs typeface="Calibri" panose="020F0502020204030204" pitchFamily="34" charset="0"/>
              </a:rPr>
              <a:t> </a:t>
            </a:r>
            <a:r>
              <a:rPr lang="ru-RU" sz="4400" b="1" i="0" dirty="0">
                <a:solidFill>
                  <a:srgbClr val="000000"/>
                </a:solidFill>
                <a:effectLst/>
                <a:latin typeface="Calibri" panose="020F0502020204030204" pitchFamily="34" charset="0"/>
                <a:cs typeface="Calibri" panose="020F0502020204030204" pitchFamily="34" charset="0"/>
              </a:rPr>
              <a:t>ҮДЕРІСІН АВТОМАТТАНДЫРУ</a:t>
            </a:r>
            <a:r>
              <a:rPr lang="ru-RU" sz="4400" b="1" dirty="0">
                <a:latin typeface="Calibri" panose="020F0502020204030204" pitchFamily="34" charset="0"/>
                <a:cs typeface="Calibri" panose="020F0502020204030204" pitchFamily="34" charset="0"/>
              </a:rPr>
              <a:t>» пәні </a:t>
            </a:r>
            <a:r>
              <a:rPr lang="ru-RU" sz="4400" b="1" dirty="0" err="1">
                <a:latin typeface="Calibri" panose="020F0502020204030204" pitchFamily="34" charset="0"/>
                <a:cs typeface="Calibri" panose="020F0502020204030204" pitchFamily="34" charset="0"/>
              </a:rPr>
              <a:t>бойынша</a:t>
            </a:r>
            <a:endParaRPr lang="ru-RU" sz="4400" b="1" dirty="0">
              <a:latin typeface="Calibri" panose="020F0502020204030204" pitchFamily="34" charset="0"/>
              <a:cs typeface="Calibri" panose="020F0502020204030204" pitchFamily="34" charset="0"/>
            </a:endParaRPr>
          </a:p>
          <a:p>
            <a:r>
              <a:rPr lang="ru-RU" sz="4400" b="1" dirty="0">
                <a:latin typeface="Calibri" panose="020F0502020204030204" pitchFamily="34" charset="0"/>
                <a:cs typeface="Calibri" panose="020F0502020204030204" pitchFamily="34" charset="0"/>
              </a:rPr>
              <a:t> лекциялар курсы</a:t>
            </a:r>
          </a:p>
          <a:p>
            <a:r>
              <a:rPr lang="ru-RU" sz="4400" b="1" dirty="0">
                <a:latin typeface="Calibri" panose="020F0502020204030204" pitchFamily="34" charset="0"/>
                <a:cs typeface="Calibri" panose="020F0502020204030204" pitchFamily="34" charset="0"/>
              </a:rPr>
              <a:t>11 -</a:t>
            </a:r>
            <a:r>
              <a:rPr lang="en-US" sz="4400" b="1" dirty="0">
                <a:latin typeface="Calibri" panose="020F0502020204030204" pitchFamily="34" charset="0"/>
                <a:cs typeface="Calibri" panose="020F0502020204030204" pitchFamily="34" charset="0"/>
              </a:rPr>
              <a:t> </a:t>
            </a:r>
            <a:r>
              <a:rPr lang="ru-RU" sz="4400" b="1" dirty="0">
                <a:latin typeface="Calibri" panose="020F0502020204030204" pitchFamily="34" charset="0"/>
                <a:cs typeface="Calibri" panose="020F0502020204030204" pitchFamily="34" charset="0"/>
              </a:rPr>
              <a:t>ЛЕКЦИЯ</a:t>
            </a:r>
          </a:p>
        </p:txBody>
      </p:sp>
      <p:pic>
        <p:nvPicPr>
          <p:cNvPr id="3074" name="Picture 2" descr="teamwork - ConnectCarolina User Inform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121" y="2638912"/>
            <a:ext cx="286385" cy="286385"/>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3080" name="Picture 8" descr="Выпускной вечер Выпускник университета Компьютерные иконы Ученая степень  Женщина, женщина, люди, логотип, церемония вручения дипломов png | PNGW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8603" y="5325889"/>
            <a:ext cx="266401" cy="266401"/>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2FC0E441-9B68-865B-8522-266AB3950228}"/>
              </a:ext>
            </a:extLst>
          </p:cNvPr>
          <p:cNvPicPr>
            <a:picLocks noChangeAspect="1"/>
          </p:cNvPicPr>
          <p:nvPr/>
        </p:nvPicPr>
        <p:blipFill>
          <a:blip r:embed="rId6"/>
          <a:stretch>
            <a:fillRect/>
          </a:stretch>
        </p:blipFill>
        <p:spPr>
          <a:xfrm>
            <a:off x="9817099" y="29143"/>
            <a:ext cx="2374900" cy="1193800"/>
          </a:xfrm>
          <a:prstGeom prst="rect">
            <a:avLst/>
          </a:prstGeom>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859857"/>
            <a:ext cx="11566258" cy="2774594"/>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Дәріс</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мақсаты</a:t>
            </a:r>
            <a:r>
              <a:rPr lang="ru-RU" sz="1600" b="1"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құс</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шаруашылығындағы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технологиялық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үрдістер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желісін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басқарудың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технологиялық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электр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сұлбаларын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зерттеу</a:t>
            </a:r>
            <a:r>
              <a:rPr lang="ru-RU" sz="1600" dirty="0">
                <a:solidFill>
                  <a:schemeClr val="tx1"/>
                </a:solidFill>
                <a:latin typeface="Calibri" panose="020F0502020204030204" pitchFamily="34" charset="0"/>
                <a:cs typeface="Calibri" panose="020F0502020204030204" pitchFamily="34" charset="0"/>
              </a:rPr>
              <a:t>.</a:t>
            </a:r>
          </a:p>
          <a:p>
            <a:pPr algn="just"/>
            <a:r>
              <a:rPr lang="ru-RU" sz="1600"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Дәріс</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мазмұны</a:t>
            </a:r>
            <a:r>
              <a:rPr lang="ru-RU" sz="1600" b="1"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азықтандыру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суару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құс</a:t>
            </a:r>
            <a:r>
              <a:rPr lang="ru-RU" sz="1600" dirty="0">
                <a:solidFill>
                  <a:schemeClr val="tx1"/>
                </a:solidFill>
                <a:latin typeface="Calibri" panose="020F0502020204030204" pitchFamily="34" charset="0"/>
                <a:cs typeface="Calibri" panose="020F0502020204030204" pitchFamily="34" charset="0"/>
              </a:rPr>
              <a:t> сою, </a:t>
            </a:r>
            <a:r>
              <a:rPr lang="ru-RU" sz="1600" dirty="0" err="1">
                <a:solidFill>
                  <a:schemeClr val="tx1"/>
                </a:solidFill>
                <a:latin typeface="Calibri" panose="020F0502020204030204" pitchFamily="34" charset="0"/>
                <a:cs typeface="Calibri" panose="020F0502020204030204" pitchFamily="34" charset="0"/>
              </a:rPr>
              <a:t>қоқыс</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шығару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жұмыртқа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жинау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инкубациялау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процесін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автоматтандыруды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оқып-үйрену</a:t>
            </a:r>
            <a:r>
              <a:rPr lang="ru-RU" sz="1600" dirty="0">
                <a:solidFill>
                  <a:schemeClr val="tx1"/>
                </a:solidFill>
                <a:latin typeface="Calibri" panose="020F0502020204030204" pitchFamily="34" charset="0"/>
                <a:cs typeface="Calibri" panose="020F0502020204030204" pitchFamily="34" charset="0"/>
              </a:rPr>
              <a:t>.</a:t>
            </a:r>
          </a:p>
          <a:p>
            <a:pPr algn="just"/>
            <a:endParaRPr lang="ru-RU" sz="1600" b="1" dirty="0">
              <a:solidFill>
                <a:schemeClr val="tx1"/>
              </a:solidFill>
              <a:latin typeface="Calibri" panose="020F0502020204030204" pitchFamily="34" charset="0"/>
              <a:cs typeface="Calibri" panose="020F0502020204030204" pitchFamily="34" charset="0"/>
            </a:endParaRPr>
          </a:p>
          <a:p>
            <a:pPr algn="just"/>
            <a:r>
              <a:rPr lang="en-US" sz="1600" b="1" dirty="0">
                <a:solidFill>
                  <a:schemeClr val="tx1"/>
                </a:solidFill>
                <a:latin typeface="Calibri" panose="020F0502020204030204" pitchFamily="34" charset="0"/>
                <a:cs typeface="Calibri" panose="020F0502020204030204" pitchFamily="34" charset="0"/>
              </a:rPr>
              <a:t>	</a:t>
            </a:r>
            <a:r>
              <a:rPr lang="ru-RU" sz="1600" b="1" dirty="0">
                <a:solidFill>
                  <a:schemeClr val="tx1"/>
                </a:solidFill>
                <a:latin typeface="Calibri" panose="020F0502020204030204" pitchFamily="34" charset="0"/>
                <a:cs typeface="Calibri" panose="020F0502020204030204" pitchFamily="34" charset="0"/>
              </a:rPr>
              <a:t>10.1 </a:t>
            </a:r>
            <a:r>
              <a:rPr lang="ru-RU" sz="1600" b="1" dirty="0" err="1">
                <a:solidFill>
                  <a:schemeClr val="tx1"/>
                </a:solidFill>
                <a:latin typeface="Calibri" panose="020F0502020204030204" pitchFamily="34" charset="0"/>
                <a:cs typeface="Calibri" panose="020F0502020204030204" pitchFamily="34" charset="0"/>
              </a:rPr>
              <a:t>Азықтандыруды</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автоматтандыру</a:t>
            </a:r>
            <a:endParaRPr lang="ru-RU" sz="1600" b="1" dirty="0">
              <a:solidFill>
                <a:schemeClr val="tx1"/>
              </a:solidFill>
              <a:latin typeface="Calibri" panose="020F0502020204030204" pitchFamily="34" charset="0"/>
              <a:cs typeface="Calibri" panose="020F0502020204030204" pitchFamily="34" charset="0"/>
            </a:endParaRPr>
          </a:p>
          <a:p>
            <a:pPr algn="just"/>
            <a:r>
              <a:rPr lang="en-US"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Құстарды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азықтандыруды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автоматтандыру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оның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түріне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жасына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сақтау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әдісіне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жемнің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қасиеттеріне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ең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алдымен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оның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ылғалдылығына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байланысты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Өнімді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құсты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ұстаудың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топтық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әдісінде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топтық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үйірлік</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азықтандыру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қолданылады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оның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регламенті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зоотехникалық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талаптар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негізінде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белгіленеді</a:t>
            </a:r>
            <a:r>
              <a:rPr lang="ru-RU" sz="1600" dirty="0">
                <a:solidFill>
                  <a:schemeClr val="tx1"/>
                </a:solidFill>
                <a:latin typeface="Calibri" panose="020F0502020204030204" pitchFamily="34" charset="0"/>
                <a:cs typeface="Calibri" panose="020F0502020204030204" pitchFamily="34" charset="0"/>
              </a:rPr>
              <a:t>.</a:t>
            </a:r>
          </a:p>
          <a:p>
            <a:pPr algn="just"/>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Фидерлерді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толтыру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ұзақтығы</a:t>
            </a:r>
            <a:r>
              <a:rPr lang="ru-RU" sz="1600" dirty="0">
                <a:solidFill>
                  <a:schemeClr val="tx1"/>
                </a:solidFill>
                <a:latin typeface="Calibri" panose="020F0502020204030204" pitchFamily="34" charset="0"/>
                <a:cs typeface="Calibri" panose="020F0502020204030204" pitchFamily="34" charset="0"/>
              </a:rPr>
              <a:t> </a:t>
            </a:r>
            <a:r>
              <a:rPr lang="en" sz="1600" dirty="0" err="1">
                <a:solidFill>
                  <a:schemeClr val="tx1"/>
                </a:solidFill>
                <a:latin typeface="Calibri" panose="020F0502020204030204" pitchFamily="34" charset="0"/>
                <a:cs typeface="Calibri" panose="020F0502020204030204" pitchFamily="34" charset="0"/>
              </a:rPr>
              <a:t>t</a:t>
            </a:r>
            <a:r>
              <a:rPr lang="en" sz="1600" baseline="-25000" dirty="0" err="1">
                <a:solidFill>
                  <a:schemeClr val="tx1"/>
                </a:solidFill>
                <a:latin typeface="Calibri" panose="020F0502020204030204" pitchFamily="34" charset="0"/>
                <a:cs typeface="Calibri" panose="020F0502020204030204" pitchFamily="34" charset="0"/>
              </a:rPr>
              <a:t>p</a:t>
            </a:r>
            <a:r>
              <a:rPr lang="en"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қатынасы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бойынша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азық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үлестіргіштерінің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өнімділігіне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байланысты</a:t>
            </a:r>
            <a:r>
              <a:rPr lang="ru-RU" sz="1600" dirty="0">
                <a:solidFill>
                  <a:schemeClr val="tx1"/>
                </a:solidFill>
                <a:latin typeface="Calibri" panose="020F0502020204030204" pitchFamily="34" charset="0"/>
                <a:cs typeface="Calibri" panose="020F0502020204030204" pitchFamily="34" charset="0"/>
              </a:rPr>
              <a:t>	</a:t>
            </a: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2</a:t>
            </a:r>
            <a:endParaRPr lang="ru-RU" dirty="0">
              <a:solidFill>
                <a:schemeClr val="bg1"/>
              </a:solidFill>
            </a:endParaRPr>
          </a:p>
        </p:txBody>
      </p:sp>
      <p:sp>
        <p:nvSpPr>
          <p:cNvPr id="5" name="Заголовок 1">
            <a:extLst>
              <a:ext uri="{FF2B5EF4-FFF2-40B4-BE49-F238E27FC236}">
                <a16:creationId xmlns:a16="http://schemas.microsoft.com/office/drawing/2014/main" id="{F123C38B-4EE2-5C1A-3883-A62D0AB20A20}"/>
              </a:ext>
            </a:extLst>
          </p:cNvPr>
          <p:cNvSpPr txBox="1">
            <a:spLocks/>
          </p:cNvSpPr>
          <p:nvPr/>
        </p:nvSpPr>
        <p:spPr>
          <a:xfrm>
            <a:off x="518236" y="-108933"/>
            <a:ext cx="10831743" cy="9687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2800" b="1" dirty="0">
                <a:solidFill>
                  <a:srgbClr val="002060"/>
                </a:solidFill>
                <a:latin typeface="Calibri" panose="020F0502020204030204" pitchFamily="34" charset="0"/>
                <a:cs typeface="Calibri" panose="020F0502020204030204" pitchFamily="34" charset="0"/>
              </a:rPr>
              <a:t>11 ЛЕКЦИЯ -</a:t>
            </a:r>
            <a:r>
              <a:rPr lang="ru-RU" sz="2800" b="1" dirty="0" err="1">
                <a:solidFill>
                  <a:srgbClr val="002060"/>
                </a:solidFill>
                <a:latin typeface="Calibri" panose="020F0502020204030204" pitchFamily="34" charset="0"/>
                <a:cs typeface="Calibri" panose="020F0502020204030204" pitchFamily="34" charset="0"/>
              </a:rPr>
              <a:t>Құс</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шаруашылығындағы</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технологиялық</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процестерді</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автоматтандыру</a:t>
            </a:r>
            <a:endParaRPr lang="ru-RU" sz="3100" b="1" dirty="0">
              <a:solidFill>
                <a:srgbClr val="002060"/>
              </a:solidFill>
              <a:latin typeface="Calibri" panose="020F0502020204030204" pitchFamily="34" charset="0"/>
              <a:cs typeface="Calibri" panose="020F0502020204030204" pitchFamily="34" charset="0"/>
            </a:endParaRPr>
          </a:p>
        </p:txBody>
      </p:sp>
      <p:pic>
        <p:nvPicPr>
          <p:cNvPr id="4" name="Рисунок 3">
            <a:extLst>
              <a:ext uri="{FF2B5EF4-FFF2-40B4-BE49-F238E27FC236}">
                <a16:creationId xmlns:a16="http://schemas.microsoft.com/office/drawing/2014/main" id="{E99D572A-AC0B-F8A0-D86A-B40191BDFCD6}"/>
              </a:ext>
            </a:extLst>
          </p:cNvPr>
          <p:cNvPicPr>
            <a:picLocks noChangeAspect="1"/>
          </p:cNvPicPr>
          <p:nvPr/>
        </p:nvPicPr>
        <p:blipFill>
          <a:blip r:embed="rId3"/>
          <a:stretch>
            <a:fillRect/>
          </a:stretch>
        </p:blipFill>
        <p:spPr>
          <a:xfrm>
            <a:off x="4927359" y="4081002"/>
            <a:ext cx="2202646" cy="965560"/>
          </a:xfrm>
          <a:prstGeom prst="rect">
            <a:avLst/>
          </a:prstGeom>
        </p:spPr>
      </p:pic>
      <p:pic>
        <p:nvPicPr>
          <p:cNvPr id="6" name="Рисунок 5">
            <a:extLst>
              <a:ext uri="{FF2B5EF4-FFF2-40B4-BE49-F238E27FC236}">
                <a16:creationId xmlns:a16="http://schemas.microsoft.com/office/drawing/2014/main" id="{3E025A91-2844-2D33-A689-274F0C7F9F94}"/>
              </a:ext>
            </a:extLst>
          </p:cNvPr>
          <p:cNvPicPr>
            <a:picLocks noChangeAspect="1"/>
          </p:cNvPicPr>
          <p:nvPr/>
        </p:nvPicPr>
        <p:blipFill>
          <a:blip r:embed="rId3"/>
          <a:srcRect l="35674" r="44162" b="15339"/>
          <a:stretch/>
        </p:blipFill>
        <p:spPr>
          <a:xfrm>
            <a:off x="1005840" y="5180689"/>
            <a:ext cx="444137" cy="817454"/>
          </a:xfrm>
          <a:prstGeom prst="rect">
            <a:avLst/>
          </a:prstGeom>
        </p:spPr>
      </p:pic>
      <p:sp>
        <p:nvSpPr>
          <p:cNvPr id="8" name="TextBox 7">
            <a:extLst>
              <a:ext uri="{FF2B5EF4-FFF2-40B4-BE49-F238E27FC236}">
                <a16:creationId xmlns:a16="http://schemas.microsoft.com/office/drawing/2014/main" id="{1D6AE244-F64B-2202-FCAB-92336375E76F}"/>
              </a:ext>
            </a:extLst>
          </p:cNvPr>
          <p:cNvSpPr txBox="1"/>
          <p:nvPr/>
        </p:nvSpPr>
        <p:spPr>
          <a:xfrm>
            <a:off x="1702969" y="5510540"/>
            <a:ext cx="3535583" cy="369332"/>
          </a:xfrm>
          <a:prstGeom prst="rect">
            <a:avLst/>
          </a:prstGeom>
          <a:noFill/>
        </p:spPr>
        <p:txBody>
          <a:bodyPr wrap="none" rtlCol="0">
            <a:spAutoFit/>
          </a:bodyPr>
          <a:lstStyle/>
          <a:p>
            <a:r>
              <a:rPr lang="ru-KZ"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фидердің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жалпы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сыйымдылығы</a:t>
            </a:r>
            <a:r>
              <a:rPr lang="ru-RU" dirty="0">
                <a:latin typeface="Calibri" panose="020F0502020204030204" pitchFamily="34" charset="0"/>
                <a:cs typeface="Calibri" panose="020F0502020204030204" pitchFamily="34" charset="0"/>
              </a:rPr>
              <a:t>.</a:t>
            </a:r>
            <a:endParaRPr lang="ru-KZ"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37182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3</a:t>
            </a:r>
            <a:endParaRPr lang="ru-RU" dirty="0">
              <a:solidFill>
                <a:schemeClr val="bg1"/>
              </a:solidFill>
            </a:endParaRPr>
          </a:p>
        </p:txBody>
      </p:sp>
      <p:sp>
        <p:nvSpPr>
          <p:cNvPr id="5" name="TextBox 4">
            <a:extLst>
              <a:ext uri="{FF2B5EF4-FFF2-40B4-BE49-F238E27FC236}">
                <a16:creationId xmlns:a16="http://schemas.microsoft.com/office/drawing/2014/main" id="{ABD50463-F656-D8A1-5948-64F54D0217BD}"/>
              </a:ext>
            </a:extLst>
          </p:cNvPr>
          <p:cNvSpPr txBox="1"/>
          <p:nvPr/>
        </p:nvSpPr>
        <p:spPr>
          <a:xfrm>
            <a:off x="396370" y="824198"/>
            <a:ext cx="11441524" cy="4524315"/>
          </a:xfrm>
          <a:prstGeom prst="rect">
            <a:avLst/>
          </a:prstGeom>
          <a:noFill/>
        </p:spPr>
        <p:txBody>
          <a:bodyPr wrap="square">
            <a:spAutoFit/>
          </a:bodyPr>
          <a:lstStyle/>
          <a:p>
            <a:r>
              <a:rPr lang="ru-KZ" dirty="0"/>
              <a:t>	БКМ типті жабдықтың жинағы бар құстарды азықтандыру желісі сусымалы жем бункерін 7 (11.1, а-суретті қараңыз), көлденең конвейерді 2, аккумулятор бункерін, бойлық конвейері бар қоректендіргіштер желісін 3 қамтиды. Сусымалы азық бункері арнайы тиегіштен көлік шассиіне жүктеледі.</a:t>
            </a:r>
          </a:p>
          <a:p>
            <a:endParaRPr lang="ru-KZ" dirty="0"/>
          </a:p>
          <a:p>
            <a:r>
              <a:rPr lang="ru-KZ" dirty="0"/>
              <a:t>	11.1, б-суретте ұялы батарея жәшіктерінің және олардың біріндегі қоректендіру диспенсерінің жүктелуін басқару схемасы көрсетілген (барлық батареялардағы қоректендіруді басқару схемалары ұқсас).</a:t>
            </a:r>
          </a:p>
          <a:p>
            <a:endParaRPr lang="ru-KZ" dirty="0"/>
          </a:p>
          <a:p>
            <a:r>
              <a:rPr lang="ru-KZ" dirty="0"/>
              <a:t>	SA</a:t>
            </a:r>
            <a:r>
              <a:rPr lang="ru-KZ" baseline="-25000" dirty="0"/>
              <a:t>1</a:t>
            </a:r>
            <a:r>
              <a:rPr lang="ru-KZ" dirty="0"/>
              <a:t> (A немесе P) ауыстырып-қосқышының күйіне байланысты аккумулятор жәшіктеріне қоректендіруді жүктеу автоматты немесе қолмен режимдерде жүзеге асырылуы мүмкін (соңғы жағдайда іске қосу SB</a:t>
            </a:r>
            <a:r>
              <a:rPr lang="ru-KZ" baseline="-25000" dirty="0"/>
              <a:t>2</a:t>
            </a:r>
            <a:r>
              <a:rPr lang="ru-KZ" dirty="0"/>
              <a:t> түймесін басу арқылы жүзеге асырылады). Аккумулятордың соңғы қалтасында орнатылған SQ</a:t>
            </a:r>
            <a:r>
              <a:rPr lang="ru-KZ" baseline="-25000" dirty="0"/>
              <a:t>1</a:t>
            </a:r>
            <a:r>
              <a:rPr lang="ru-KZ" dirty="0"/>
              <a:t> шекті ажыратқышының контактілері ашылған кезде қоректенуді тиеу желісінің барлық механизмдері сөндіріледі.</a:t>
            </a:r>
          </a:p>
          <a:p>
            <a:endParaRPr lang="ru-KZ" dirty="0"/>
          </a:p>
          <a:p>
            <a:r>
              <a:rPr lang="ru-KZ" dirty="0"/>
              <a:t>	Жеткізу конвейерлерін қосу командасы КТ</a:t>
            </a:r>
            <a:r>
              <a:rPr lang="ru-KZ" baseline="-25000" dirty="0"/>
              <a:t>1</a:t>
            </a:r>
            <a:r>
              <a:rPr lang="ru-KZ" dirty="0"/>
              <a:t> уақыт релесінен технологиялық регламентпен анықталған сәтте келеді. Конвейерлердің жұмыс уақыты басқа уақыт релесі KT</a:t>
            </a:r>
            <a:r>
              <a:rPr lang="ru-KZ" baseline="-25000" dirty="0"/>
              <a:t>2</a:t>
            </a:r>
            <a:r>
              <a:rPr lang="ru-KZ" dirty="0"/>
              <a:t> параметрлеріне байланысты, оның ашылатын контактілері арқылы барлық батареялардың қоректендіру қозғалтқыштарын автоматты түрде іске қосу командалары өтеді.</a:t>
            </a:r>
          </a:p>
        </p:txBody>
      </p:sp>
    </p:spTree>
    <p:extLst>
      <p:ext uri="{BB962C8B-B14F-4D97-AF65-F5344CB8AC3E}">
        <p14:creationId xmlns:p14="http://schemas.microsoft.com/office/powerpoint/2010/main" val="2583414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4</a:t>
            </a:r>
            <a:endParaRPr lang="ru-RU" dirty="0">
              <a:solidFill>
                <a:schemeClr val="bg1"/>
              </a:solidFill>
            </a:endParaRPr>
          </a:p>
        </p:txBody>
      </p:sp>
      <p:pic>
        <p:nvPicPr>
          <p:cNvPr id="4" name="Рисунок 3">
            <a:extLst>
              <a:ext uri="{FF2B5EF4-FFF2-40B4-BE49-F238E27FC236}">
                <a16:creationId xmlns:a16="http://schemas.microsoft.com/office/drawing/2014/main" id="{BF66DC73-4F1F-277F-9545-B814FBD64318}"/>
              </a:ext>
            </a:extLst>
          </p:cNvPr>
          <p:cNvPicPr>
            <a:picLocks noChangeAspect="1"/>
          </p:cNvPicPr>
          <p:nvPr/>
        </p:nvPicPr>
        <p:blipFill>
          <a:blip r:embed="rId3"/>
          <a:stretch>
            <a:fillRect/>
          </a:stretch>
        </p:blipFill>
        <p:spPr>
          <a:xfrm>
            <a:off x="293733" y="634093"/>
            <a:ext cx="7772400" cy="2667512"/>
          </a:xfrm>
          <a:prstGeom prst="rect">
            <a:avLst/>
          </a:prstGeom>
        </p:spPr>
      </p:pic>
      <p:pic>
        <p:nvPicPr>
          <p:cNvPr id="7" name="Рисунок 6">
            <a:extLst>
              <a:ext uri="{FF2B5EF4-FFF2-40B4-BE49-F238E27FC236}">
                <a16:creationId xmlns:a16="http://schemas.microsoft.com/office/drawing/2014/main" id="{B85C4B07-BD8A-E548-44BE-650AB4A28945}"/>
              </a:ext>
            </a:extLst>
          </p:cNvPr>
          <p:cNvPicPr>
            <a:picLocks noChangeAspect="1"/>
          </p:cNvPicPr>
          <p:nvPr/>
        </p:nvPicPr>
        <p:blipFill>
          <a:blip r:embed="rId4"/>
          <a:stretch>
            <a:fillRect/>
          </a:stretch>
        </p:blipFill>
        <p:spPr>
          <a:xfrm>
            <a:off x="6285079" y="313508"/>
            <a:ext cx="5713665" cy="5277394"/>
          </a:xfrm>
          <a:prstGeom prst="rect">
            <a:avLst/>
          </a:prstGeom>
        </p:spPr>
      </p:pic>
      <p:sp>
        <p:nvSpPr>
          <p:cNvPr id="10" name="TextBox 9">
            <a:extLst>
              <a:ext uri="{FF2B5EF4-FFF2-40B4-BE49-F238E27FC236}">
                <a16:creationId xmlns:a16="http://schemas.microsoft.com/office/drawing/2014/main" id="{6EB73C95-8DAE-D068-DD8F-376EB51CC868}"/>
              </a:ext>
            </a:extLst>
          </p:cNvPr>
          <p:cNvSpPr txBox="1"/>
          <p:nvPr/>
        </p:nvSpPr>
        <p:spPr>
          <a:xfrm>
            <a:off x="2308861" y="5891348"/>
            <a:ext cx="8703128" cy="646331"/>
          </a:xfrm>
          <a:prstGeom prst="rect">
            <a:avLst/>
          </a:prstGeom>
          <a:noFill/>
        </p:spPr>
        <p:txBody>
          <a:bodyPr wrap="square">
            <a:spAutoFit/>
          </a:bodyPr>
          <a:lstStyle/>
          <a:p>
            <a:pPr algn="ctr"/>
            <a:r>
              <a:rPr lang="ru-KZ" dirty="0">
                <a:latin typeface="Calibri" panose="020F0502020204030204" pitchFamily="34" charset="0"/>
                <a:cs typeface="Calibri" panose="020F0502020204030204" pitchFamily="34" charset="0"/>
              </a:rPr>
              <a:t>11.1 сурет - Құстарды азықтандыру желісінің технологиялық (а) және электрлік (б) бақылау схемалары</a:t>
            </a:r>
          </a:p>
        </p:txBody>
      </p:sp>
    </p:spTree>
    <p:extLst>
      <p:ext uri="{BB962C8B-B14F-4D97-AF65-F5344CB8AC3E}">
        <p14:creationId xmlns:p14="http://schemas.microsoft.com/office/powerpoint/2010/main" val="4051968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5</a:t>
            </a:r>
            <a:endParaRPr lang="ru-RU" dirty="0">
              <a:solidFill>
                <a:schemeClr val="bg1"/>
              </a:solidFill>
            </a:endParaRPr>
          </a:p>
        </p:txBody>
      </p:sp>
      <p:sp>
        <p:nvSpPr>
          <p:cNvPr id="4" name="TextBox 3">
            <a:extLst>
              <a:ext uri="{FF2B5EF4-FFF2-40B4-BE49-F238E27FC236}">
                <a16:creationId xmlns:a16="http://schemas.microsoft.com/office/drawing/2014/main" id="{BCC1CA75-F8D6-A5EE-1C4E-B9E6B81330CD}"/>
              </a:ext>
            </a:extLst>
          </p:cNvPr>
          <p:cNvSpPr txBox="1"/>
          <p:nvPr/>
        </p:nvSpPr>
        <p:spPr>
          <a:xfrm>
            <a:off x="439837" y="1662057"/>
            <a:ext cx="11574684" cy="2862322"/>
          </a:xfrm>
          <a:prstGeom prst="rect">
            <a:avLst/>
          </a:prstGeom>
          <a:noFill/>
        </p:spPr>
        <p:txBody>
          <a:bodyPr wrap="square">
            <a:spAutoFit/>
          </a:bodyPr>
          <a:lstStyle/>
          <a:p>
            <a:pPr algn="just"/>
            <a:r>
              <a:rPr lang="ru-KZ" dirty="0"/>
              <a:t>	Ұялы батареялардың бірінің кез келген деңгейіндегі қоректендіру тізбегінде мүмкін болатын үзіліс болса, SQ</a:t>
            </a:r>
            <a:r>
              <a:rPr lang="ru-KZ" baseline="-25000" dirty="0"/>
              <a:t>2:1</a:t>
            </a:r>
            <a:r>
              <a:rPr lang="ru-KZ" dirty="0"/>
              <a:t>, SQ</a:t>
            </a:r>
            <a:r>
              <a:rPr lang="ru-KZ" baseline="-25000" dirty="0"/>
              <a:t>3:1</a:t>
            </a:r>
            <a:r>
              <a:rPr lang="ru-KZ" dirty="0"/>
              <a:t> немесе SQ</a:t>
            </a:r>
            <a:r>
              <a:rPr lang="ru-KZ" baseline="-25000" dirty="0"/>
              <a:t>4:1</a:t>
            </a:r>
            <a:r>
              <a:rPr lang="ru-KZ" dirty="0"/>
              <a:t> шекті ажыратқыштардың контактілері ашылады, KM</a:t>
            </a:r>
            <a:r>
              <a:rPr lang="ru-KZ" baseline="-25000" dirty="0"/>
              <a:t>2</a:t>
            </a:r>
            <a:r>
              <a:rPr lang="ru-KZ" dirty="0"/>
              <a:t> стартері токтан ажыратылады және азық конвейерінің қозғалтқышы тоқтатылады. Бұл ретте КВ</a:t>
            </a:r>
            <a:r>
              <a:rPr lang="ru-KZ" baseline="-25000" dirty="0"/>
              <a:t>1:2 </a:t>
            </a:r>
            <a:r>
              <a:rPr lang="ru-KZ" dirty="0"/>
              <a:t>және КМ</a:t>
            </a:r>
            <a:r>
              <a:rPr lang="ru-KZ" baseline="-25000" dirty="0"/>
              <a:t>2:2</a:t>
            </a:r>
            <a:r>
              <a:rPr lang="ru-KZ" dirty="0"/>
              <a:t> контактілері арқылы КВ</a:t>
            </a:r>
            <a:r>
              <a:rPr lang="ru-KZ" baseline="-25000" dirty="0"/>
              <a:t>3</a:t>
            </a:r>
            <a:r>
              <a:rPr lang="ru-KZ" dirty="0"/>
              <a:t> релелік катушкасы қосылады, ал КВ</a:t>
            </a:r>
            <a:r>
              <a:rPr lang="ru-KZ" baseline="-25000" dirty="0"/>
              <a:t>3:1</a:t>
            </a:r>
            <a:r>
              <a:rPr lang="ru-KZ" dirty="0"/>
              <a:t> контактілері арқылы КВ</a:t>
            </a:r>
            <a:r>
              <a:rPr lang="ru-KZ" baseline="-25000" dirty="0"/>
              <a:t>1 </a:t>
            </a:r>
            <a:r>
              <a:rPr lang="ru-KZ" dirty="0"/>
              <a:t>реле және қызмет көрсету бөлмесінде орнатылған ХЛ</a:t>
            </a:r>
            <a:r>
              <a:rPr lang="ru-KZ" baseline="-25000" dirty="0"/>
              <a:t>1</a:t>
            </a:r>
            <a:r>
              <a:rPr lang="ru-KZ" dirty="0"/>
              <a:t> сигнал шамы қосылады.</a:t>
            </a:r>
          </a:p>
          <a:p>
            <a:endParaRPr lang="ru-KZ" dirty="0"/>
          </a:p>
          <a:p>
            <a:pPr algn="just"/>
            <a:r>
              <a:rPr lang="ru-KZ" dirty="0"/>
              <a:t>	Еденді ұстайтын құс қораларында азық уақыт релесі бұйрығы бойынша арқанды дискілі конвейер арқылы диспенсер бункерінен автоматты қоректендіргіштерге беріледі. Қоректендіргіш тізбегіндегі соңғы автоматты қоректендіргіш басқарушы болып табылады: ондағы SL беру деңгейінің сенсоры қоректендіргіш конвейер жетегінің KM</a:t>
            </a:r>
            <a:r>
              <a:rPr lang="ru-KZ" baseline="-25000" dirty="0"/>
              <a:t>2</a:t>
            </a:r>
            <a:r>
              <a:rPr lang="ru-KZ" dirty="0"/>
              <a:t> өшіреді.</a:t>
            </a:r>
          </a:p>
        </p:txBody>
      </p:sp>
    </p:spTree>
    <p:extLst>
      <p:ext uri="{BB962C8B-B14F-4D97-AF65-F5344CB8AC3E}">
        <p14:creationId xmlns:p14="http://schemas.microsoft.com/office/powerpoint/2010/main" val="1879161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6</a:t>
            </a:r>
            <a:endParaRPr lang="ru-RU" dirty="0">
              <a:solidFill>
                <a:schemeClr val="bg1"/>
              </a:solidFill>
            </a:endParaRPr>
          </a:p>
        </p:txBody>
      </p:sp>
      <p:sp>
        <p:nvSpPr>
          <p:cNvPr id="4" name="TextBox 3">
            <a:extLst>
              <a:ext uri="{FF2B5EF4-FFF2-40B4-BE49-F238E27FC236}">
                <a16:creationId xmlns:a16="http://schemas.microsoft.com/office/drawing/2014/main" id="{6B1C3053-3034-144F-2007-AC7F478F4D7D}"/>
              </a:ext>
            </a:extLst>
          </p:cNvPr>
          <p:cNvSpPr txBox="1"/>
          <p:nvPr/>
        </p:nvSpPr>
        <p:spPr>
          <a:xfrm>
            <a:off x="166232" y="145377"/>
            <a:ext cx="11859535" cy="2585323"/>
          </a:xfrm>
          <a:prstGeom prst="rect">
            <a:avLst/>
          </a:prstGeom>
          <a:noFill/>
        </p:spPr>
        <p:txBody>
          <a:bodyPr wrap="square">
            <a:spAutoFit/>
          </a:bodyPr>
          <a:lstStyle/>
          <a:p>
            <a:r>
              <a:rPr lang="ru-KZ" b="1" dirty="0"/>
              <a:t>	11.2 Құстарды суаруды, қоқыстарды шығаруды және жұмыртқаны жинауды автоматтандыру</a:t>
            </a:r>
          </a:p>
          <a:p>
            <a:endParaRPr lang="ru-KZ" dirty="0"/>
          </a:p>
          <a:p>
            <a:r>
              <a:rPr lang="ru-KZ" dirty="0"/>
              <a:t>	Ішетін ыдыстардың дизайны өте әртүрлі. Оларға ойық ағынды және өтпейтін, тостаған және т.б. Олардың ең маңызды сипаттамасы – 20-дан 90%-ға дейін өзгеретін ошақты пайдалану коэффициенті. Бұл мағынада ең жақсысы - деңгейді автоматты түрде ұстауы бар бөлу резервуары арқылы берілетін тұрақты деңгейлі науалы сусындарды және тамшылататын автоматты сусындарды.</a:t>
            </a:r>
          </a:p>
          <a:p>
            <a:r>
              <a:rPr lang="ru-KZ" dirty="0"/>
              <a:t>	Құс етін қоқыста, алабұғада және көлденең торлы аккумуляторларда ұстағанда топтық шыныаяқтар мен ағынсыз науалар қолданылады. Бұл ішушілер кіріктірілген тікелей әсер ететін су деңгейінің реттегішімен - қалқымалы немесе серіппелі клапандармен жабдықталған.</a:t>
            </a:r>
          </a:p>
        </p:txBody>
      </p:sp>
      <p:pic>
        <p:nvPicPr>
          <p:cNvPr id="8" name="Рисунок 7">
            <a:extLst>
              <a:ext uri="{FF2B5EF4-FFF2-40B4-BE49-F238E27FC236}">
                <a16:creationId xmlns:a16="http://schemas.microsoft.com/office/drawing/2014/main" id="{75110B67-9BF5-8E3C-767F-BFEEDF557CDA}"/>
              </a:ext>
            </a:extLst>
          </p:cNvPr>
          <p:cNvPicPr>
            <a:picLocks noChangeAspect="1"/>
          </p:cNvPicPr>
          <p:nvPr/>
        </p:nvPicPr>
        <p:blipFill>
          <a:blip r:embed="rId3"/>
          <a:stretch>
            <a:fillRect/>
          </a:stretch>
        </p:blipFill>
        <p:spPr>
          <a:xfrm>
            <a:off x="2220732" y="2870522"/>
            <a:ext cx="7264400" cy="3206188"/>
          </a:xfrm>
          <a:prstGeom prst="rect">
            <a:avLst/>
          </a:prstGeom>
        </p:spPr>
      </p:pic>
      <p:sp>
        <p:nvSpPr>
          <p:cNvPr id="11" name="TextBox 10">
            <a:extLst>
              <a:ext uri="{FF2B5EF4-FFF2-40B4-BE49-F238E27FC236}">
                <a16:creationId xmlns:a16="http://schemas.microsoft.com/office/drawing/2014/main" id="{F8048A30-6F5E-5A40-D46C-9F203DE08508}"/>
              </a:ext>
            </a:extLst>
          </p:cNvPr>
          <p:cNvSpPr txBox="1"/>
          <p:nvPr/>
        </p:nvSpPr>
        <p:spPr>
          <a:xfrm>
            <a:off x="3043177" y="5893366"/>
            <a:ext cx="6105644" cy="646331"/>
          </a:xfrm>
          <a:prstGeom prst="rect">
            <a:avLst/>
          </a:prstGeom>
          <a:noFill/>
        </p:spPr>
        <p:txBody>
          <a:bodyPr wrap="square">
            <a:spAutoFit/>
          </a:bodyPr>
          <a:lstStyle/>
          <a:p>
            <a:pPr algn="ctr"/>
            <a:r>
              <a:rPr lang="ru-KZ" dirty="0">
                <a:latin typeface="Calibri" panose="020F0502020204030204" pitchFamily="34" charset="0"/>
                <a:cs typeface="Calibri" panose="020F0502020204030204" pitchFamily="34" charset="0"/>
              </a:rPr>
              <a:t>11.2 сурет – Көңді тасымалдағыштың технологиялық схемасы</a:t>
            </a:r>
          </a:p>
        </p:txBody>
      </p:sp>
    </p:spTree>
    <p:extLst>
      <p:ext uri="{BB962C8B-B14F-4D97-AF65-F5344CB8AC3E}">
        <p14:creationId xmlns:p14="http://schemas.microsoft.com/office/powerpoint/2010/main" val="969883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0F77B-9209-6DC6-A782-A4AC2AA910AA}"/>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D87EDF3-4F12-725A-0EF1-24D670E6515D}"/>
              </a:ext>
            </a:extLst>
          </p:cNvPr>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0DA535BF-2B59-604F-BCDB-E267D238E879}"/>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7</a:t>
            </a:r>
            <a:endParaRPr lang="ru-RU" dirty="0">
              <a:solidFill>
                <a:schemeClr val="bg1"/>
              </a:solidFill>
            </a:endParaRPr>
          </a:p>
        </p:txBody>
      </p:sp>
      <p:sp>
        <p:nvSpPr>
          <p:cNvPr id="5" name="TextBox 4">
            <a:extLst>
              <a:ext uri="{FF2B5EF4-FFF2-40B4-BE49-F238E27FC236}">
                <a16:creationId xmlns:a16="http://schemas.microsoft.com/office/drawing/2014/main" id="{3466ECB5-19C7-D30C-E4EA-7645B875DD65}"/>
              </a:ext>
            </a:extLst>
          </p:cNvPr>
          <p:cNvSpPr txBox="1"/>
          <p:nvPr/>
        </p:nvSpPr>
        <p:spPr>
          <a:xfrm>
            <a:off x="216912" y="866181"/>
            <a:ext cx="11620982" cy="4524315"/>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Қоқыстарды шығару кезінде қырғыш конвейер тордың қоқыс жәшігінің бойымен алға және артқа жылжиды. Жұмыс жүрісі кезінде қырғыш 1 SQ</a:t>
            </a:r>
            <a:r>
              <a:rPr lang="ru-KZ" baseline="-25000" dirty="0">
                <a:latin typeface="Calibri" panose="020F0502020204030204" pitchFamily="34" charset="0"/>
                <a:cs typeface="Calibri" panose="020F0502020204030204" pitchFamily="34" charset="0"/>
              </a:rPr>
              <a:t>4</a:t>
            </a:r>
            <a:r>
              <a:rPr lang="ru-KZ" dirty="0">
                <a:latin typeface="Calibri" panose="020F0502020204030204" pitchFamily="34" charset="0"/>
                <a:cs typeface="Calibri" panose="020F0502020204030204" pitchFamily="34" charset="0"/>
              </a:rPr>
              <a:t> шекті ауыстырып-қосқышты басу арқылы (11.2-суретте) көлденең және көлбеу конвейерлерді 3 қосады, құс қорасының сыртындағы көңді шығарады, содан кейін SQ</a:t>
            </a:r>
            <a:r>
              <a:rPr lang="ru-KZ" baseline="-25000" dirty="0">
                <a:latin typeface="Calibri" panose="020F0502020204030204" pitchFamily="34" charset="0"/>
                <a:cs typeface="Calibri" panose="020F0502020204030204" pitchFamily="34" charset="0"/>
              </a:rPr>
              <a:t>1</a:t>
            </a:r>
            <a:r>
              <a:rPr lang="ru-KZ" dirty="0">
                <a:latin typeface="Calibri" panose="020F0502020204030204" pitchFamily="34" charset="0"/>
                <a:cs typeface="Calibri" panose="020F0502020204030204" pitchFamily="34" charset="0"/>
              </a:rPr>
              <a:t> басу арқылы баптауды өзгертеді (мен бірге уақыт кідірісі 5...8 с).</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Бос жүріс кезінде қырғыш 1, SQ</a:t>
            </a:r>
            <a:r>
              <a:rPr lang="ru-KZ" baseline="-25000" dirty="0">
                <a:latin typeface="Calibri" panose="020F0502020204030204" pitchFamily="34" charset="0"/>
                <a:cs typeface="Calibri" panose="020F0502020204030204" pitchFamily="34" charset="0"/>
              </a:rPr>
              <a:t>3</a:t>
            </a:r>
            <a:r>
              <a:rPr lang="ru-KZ" dirty="0">
                <a:latin typeface="Calibri" panose="020F0502020204030204" pitchFamily="34" charset="0"/>
                <a:cs typeface="Calibri" panose="020F0502020204030204" pitchFamily="34" charset="0"/>
              </a:rPr>
              <a:t> басу, екінші қырғыш қондырғысын қосады, ал SQ</a:t>
            </a:r>
            <a:r>
              <a:rPr lang="ru-KZ" baseline="-25000" dirty="0">
                <a:latin typeface="Calibri" panose="020F0502020204030204" pitchFamily="34" charset="0"/>
                <a:cs typeface="Calibri" panose="020F0502020204030204" pitchFamily="34" charset="0"/>
              </a:rPr>
              <a:t>2</a:t>
            </a:r>
            <a:r>
              <a:rPr lang="ru-KZ" dirty="0">
                <a:latin typeface="Calibri" panose="020F0502020204030204" pitchFamily="34" charset="0"/>
                <a:cs typeface="Calibri" panose="020F0502020204030204" pitchFamily="34" charset="0"/>
              </a:rPr>
              <a:t> басу бірінші қырғыш қондырғысын өшіреді.</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Конвейерлердің жұмысы бағдарламалық құралдың уақыт релесі командасымен қолмен немесе автоматты түрде басқарылады.</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Жұмыртқаларды жинау механизмдері бағдарламалық қамтамасыз ету релесінен іске қосылады және жинау уақытын конвейердегі жұмыртқалардың саны рұқсат етілген мөлшерден аспайтындай етіп таңдау керек.</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Толтырылған төсемдер автоматты түрде жинақталады, жинақтау механизмі төсемдерді құрастыру үлгісіне сәйкес 90° бұрған сайын.</a:t>
            </a:r>
          </a:p>
        </p:txBody>
      </p:sp>
    </p:spTree>
    <p:extLst>
      <p:ext uri="{BB962C8B-B14F-4D97-AF65-F5344CB8AC3E}">
        <p14:creationId xmlns:p14="http://schemas.microsoft.com/office/powerpoint/2010/main" val="1249484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4B9D5-9F3C-5BE4-DDDA-64FD9B9AF82B}"/>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EA2D8E5-5636-B062-826B-F9787FF55B9E}"/>
              </a:ext>
            </a:extLst>
          </p:cNvPr>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92779438-2711-0F64-FA6B-2088875FDA06}"/>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7</a:t>
            </a:r>
            <a:endParaRPr lang="ru-RU" dirty="0">
              <a:solidFill>
                <a:schemeClr val="bg1"/>
              </a:solidFill>
            </a:endParaRPr>
          </a:p>
        </p:txBody>
      </p:sp>
      <p:sp>
        <p:nvSpPr>
          <p:cNvPr id="4" name="TextBox 3">
            <a:extLst>
              <a:ext uri="{FF2B5EF4-FFF2-40B4-BE49-F238E27FC236}">
                <a16:creationId xmlns:a16="http://schemas.microsoft.com/office/drawing/2014/main" id="{4F5CD474-C6DB-988F-D9BC-302D210A81F8}"/>
              </a:ext>
            </a:extLst>
          </p:cNvPr>
          <p:cNvSpPr txBox="1"/>
          <p:nvPr/>
        </p:nvSpPr>
        <p:spPr>
          <a:xfrm>
            <a:off x="173620" y="258278"/>
            <a:ext cx="12018380" cy="6186309"/>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a:t>
            </a:r>
            <a:r>
              <a:rPr lang="ru-KZ" b="1" dirty="0">
                <a:latin typeface="Calibri" panose="020F0502020204030204" pitchFamily="34" charset="0"/>
                <a:cs typeface="Calibri" panose="020F0502020204030204" pitchFamily="34" charset="0"/>
              </a:rPr>
              <a:t>11.3 Инкубациялық процесті автоматтандыру</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Инкубациялаудың технологиялық процесінің ерекшелігі, бір жағынан, микроклиматтың негізгі параметрлерін (температура, салыстырмалы ылғалдылық және ауаның газдық құрамы) дәл сақтау және екінші жағынан, осы параметрлерді өзгерту қажеттілігінде жатыр. инкубация фазасына байланысты.</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ИУП-F-45 әмбебап инкубаторында 48 мың жұмыртқа бар. Инкубатор үш бірдей камерадан тұрады, олардың әрқайсысында науалары бар барабан, жылыту, салқындату, ылғалдандыру, сондай-ақ авариялық салқындату және ауа алмасу үшін желдеткіш бар. Әрбір камераның ішіндегі ауа айналымы төмен жылдамдықты желдеткішпен қамтамасыз етіледі, ал ауаның ылғалдануы айналу кезінде желдеткіш хабына берілетін және оның қалақтары арқылы шашыраңқы судың булануы есебінен жүреді. Камерадағы ауаны салқындату камераның артқы қабырғасында радиатор сияқты орнатылған жабық жылу алмастырғыш (радиатор) арқылы суды айналдыру арқылы жүзеге асырылады. Ауаны ылғалдандыруға және салқындатуға арналған су автоматты басқарылатын электромагниттік клапандар арқылы беріледі.</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Камерадағы ауа алмасу электромагниттен жалпы жетекпен біріктірілген амортизаторлар жүйесімен қамтамасыз етіледі және демпферлердің ашылу дәрежесі инкубацияның 18-ші күні 5-тен 60 мм-ге дейін артады. Әрбір камерадағы ауаны жылыту үшін жалпы қуаты 4 кВт төрт электр жылытқышы қолданылады. Температураны 36...39°С диапазонында ұстаудың талап етілетін дәлдігі өте жоғары: ±0,2°C. Температура белгіленгеннен 0,2...0,3°С төмендеген кезде электр қыздырғыштар қосылады. Температура көтерілген кезде салқындатқыш радиаторды суық сумен қамтамасыз ететін электромагниттік клапан ашылады. Жүктеме алдында әрбір инкубатор камерасын 37,8°C дейін алдын ала қыздыру керек. Бұл температура режимі жұмыртқаларды инкубаторға ауыстырмайынша өзгермейді.</a:t>
            </a:r>
          </a:p>
        </p:txBody>
      </p:sp>
    </p:spTree>
    <p:extLst>
      <p:ext uri="{BB962C8B-B14F-4D97-AF65-F5344CB8AC3E}">
        <p14:creationId xmlns:p14="http://schemas.microsoft.com/office/powerpoint/2010/main" val="3917954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D8399-9D6C-3BC1-A589-61417D834DCE}"/>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9F2D276-B1E7-9FEA-4EF7-A9A59E909D3F}"/>
              </a:ext>
            </a:extLst>
          </p:cNvPr>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334ACB18-3BF4-4901-E906-17C7F2B2241C}"/>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7</a:t>
            </a:r>
            <a:endParaRPr lang="ru-RU" dirty="0">
              <a:solidFill>
                <a:schemeClr val="bg1"/>
              </a:solidFill>
            </a:endParaRPr>
          </a:p>
        </p:txBody>
      </p:sp>
      <p:sp>
        <p:nvSpPr>
          <p:cNvPr id="5" name="TextBox 4">
            <a:extLst>
              <a:ext uri="{FF2B5EF4-FFF2-40B4-BE49-F238E27FC236}">
                <a16:creationId xmlns:a16="http://schemas.microsoft.com/office/drawing/2014/main" id="{85819062-A946-FEA8-A18F-1307D6999DB7}"/>
              </a:ext>
            </a:extLst>
          </p:cNvPr>
          <p:cNvSpPr txBox="1"/>
          <p:nvPr/>
        </p:nvSpPr>
        <p:spPr>
          <a:xfrm>
            <a:off x="992528" y="2068080"/>
            <a:ext cx="10385385" cy="2308324"/>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a:t>
            </a:r>
            <a:r>
              <a:rPr lang="ru-KZ" b="1" dirty="0">
                <a:latin typeface="Calibri" panose="020F0502020204030204" pitchFamily="34" charset="0"/>
                <a:cs typeface="Calibri" panose="020F0502020204030204" pitchFamily="34" charset="0"/>
              </a:rPr>
              <a:t>11.4 Құс союға арналған автоматтандырылған технологиялық желілер</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Құс етін сою және ұшаларды тауарлы күйге дейін өңдеу үшін заманауи мамандандырылған құс фабрикаларында жартылай автоматты сою желілерімен жабдықталған сою цехтары бар. Әрбір желі ұшаларды өңдеуге арналған бірнеше станоктардан тұрады.</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Сою желісі орталық басқару панелінен қосылады. Жеке машиналарды қосу реттілігі көп арналы құрылғы арқылы жүзеге асырылады.</a:t>
            </a:r>
          </a:p>
        </p:txBody>
      </p:sp>
    </p:spTree>
    <p:extLst>
      <p:ext uri="{BB962C8B-B14F-4D97-AF65-F5344CB8AC3E}">
        <p14:creationId xmlns:p14="http://schemas.microsoft.com/office/powerpoint/2010/main" val="2775029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ru-RU" dirty="0">
                <a:solidFill>
                  <a:schemeClr val="bg1"/>
                </a:solidFill>
              </a:rPr>
              <a:t>8</a:t>
            </a:r>
          </a:p>
        </p:txBody>
      </p:sp>
      <p:sp>
        <p:nvSpPr>
          <p:cNvPr id="8" name="Прямоугольник 7"/>
          <p:cNvSpPr/>
          <p:nvPr/>
        </p:nvSpPr>
        <p:spPr>
          <a:xfrm>
            <a:off x="3809245" y="-25717"/>
            <a:ext cx="4752528" cy="646331"/>
          </a:xfrm>
          <a:prstGeom prst="rect">
            <a:avLst/>
          </a:prstGeom>
        </p:spPr>
        <p:txBody>
          <a:bodyPr wrap="square">
            <a:spAutoFit/>
          </a:bodyPr>
          <a:lstStyle/>
          <a:p>
            <a:pPr algn="ctr"/>
            <a:r>
              <a:rPr lang="kk-KZ" sz="3600" b="1" dirty="0">
                <a:solidFill>
                  <a:srgbClr val="002060"/>
                </a:solidFill>
                <a:latin typeface="Calibri" panose="020F0502020204030204" pitchFamily="34" charset="0"/>
                <a:cs typeface="Calibri" panose="020F0502020204030204" pitchFamily="34" charset="0"/>
              </a:rPr>
              <a:t>ҚОРЫТЫНДЫ</a:t>
            </a:r>
          </a:p>
        </p:txBody>
      </p:sp>
      <p:sp>
        <p:nvSpPr>
          <p:cNvPr id="15" name="Скругленный прямоугольник 4"/>
          <p:cNvSpPr/>
          <p:nvPr/>
        </p:nvSpPr>
        <p:spPr>
          <a:xfrm>
            <a:off x="296563" y="945611"/>
            <a:ext cx="11608438" cy="2847914"/>
          </a:xfrm>
          <a:prstGeom prst="rect">
            <a:avLst/>
          </a:prstGeom>
          <a:solidFill>
            <a:schemeClr val="accent1">
              <a:lumMod val="20000"/>
              <a:lumOff val="80000"/>
            </a:schemeClr>
          </a:solidFill>
          <a:ln>
            <a:solidFill>
              <a:schemeClr val="bg1">
                <a:lumMod val="50000"/>
              </a:schemeClr>
            </a:solidFill>
          </a:ln>
        </p:spPr>
        <p:style>
          <a:lnRef idx="1">
            <a:schemeClr val="accent5"/>
          </a:lnRef>
          <a:fillRef idx="2">
            <a:schemeClr val="accent5"/>
          </a:fillRef>
          <a:effectRef idx="1">
            <a:schemeClr val="accent5"/>
          </a:effectRef>
          <a:fontRef idx="minor">
            <a:schemeClr val="dk1"/>
          </a:fontRef>
        </p:style>
        <p:txBody>
          <a:bodyPr spcFirstLastPara="0" vert="horz" wrap="square" lIns="68580" tIns="68580" rIns="68580" bIns="68580" numCol="1" spcCol="1270" anchor="ctr" anchorCtr="0">
            <a:noAutofit/>
          </a:bodyPr>
          <a:lstStyle/>
          <a:p>
            <a:pPr lvl="0" algn="just"/>
            <a:r>
              <a:rPr lang="ru-RU" sz="2000" i="1" dirty="0" err="1">
                <a:latin typeface="Calibri" panose="020F0502020204030204" pitchFamily="34" charset="0"/>
                <a:cs typeface="Calibri" panose="020F0502020204030204" pitchFamily="34" charset="0"/>
              </a:rPr>
              <a:t>Ғылыми-техникалық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мәселелердің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кең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ауқымын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қамтитын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білімнің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әртүрлі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салаларындағы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жетістіктерге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негізделген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Сонымен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басқа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ғылымдар</a:t>
            </a:r>
            <a:r>
              <a:rPr lang="ru-RU" sz="2000" i="1" dirty="0">
                <a:latin typeface="Calibri" panose="020F0502020204030204" pitchFamily="34" charset="0"/>
                <a:cs typeface="Calibri" panose="020F0502020204030204" pitchFamily="34" charset="0"/>
              </a:rPr>
              <a:t> мен </a:t>
            </a:r>
            <a:r>
              <a:rPr lang="ru-RU" sz="2000" i="1" dirty="0" err="1">
                <a:latin typeface="Calibri" panose="020F0502020204030204" pitchFamily="34" charset="0"/>
                <a:cs typeface="Calibri" panose="020F0502020204030204" pitchFamily="34" charset="0"/>
              </a:rPr>
              <a:t>өндірістерге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қиындықтар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туғызып</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одан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дамуын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ынталандырса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екінші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сапалы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жаңа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құралдармен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зерттеу</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әдістерімен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жабдықтайды</a:t>
            </a:r>
            <a:r>
              <a:rPr lang="ru-RU" sz="2000" i="1" dirty="0">
                <a:latin typeface="Calibri" panose="020F0502020204030204" pitchFamily="34" charset="0"/>
                <a:cs typeface="Calibri" panose="020F0502020204030204" pitchFamily="34" charset="0"/>
              </a:rPr>
              <a:t>.</a:t>
            </a:r>
            <a:endParaRPr lang="ru-RU" sz="2000" dirty="0">
              <a:latin typeface="Calibri" panose="020F0502020204030204" pitchFamily="34" charset="0"/>
              <a:cs typeface="Calibri" panose="020F0502020204030204" pitchFamily="34" charset="0"/>
            </a:endParaRPr>
          </a:p>
        </p:txBody>
      </p:sp>
      <p:pic>
        <p:nvPicPr>
          <p:cNvPr id="2" name="Picture 2" descr="https://s.yimg.com/uu/api/res/1.2/tjkFufV6lU46jKCVkaf6sw--~B/aD0xMjk5O3c9MjMwOTtzbT0xO2FwcGlkPXl0YWNoeW9u/http:/media.zenfs.com/en-US/homerun/motleyfool.com/dbf632d01469a96af308e75af32820ce">
            <a:extLst>
              <a:ext uri="{FF2B5EF4-FFF2-40B4-BE49-F238E27FC236}">
                <a16:creationId xmlns:a16="http://schemas.microsoft.com/office/drawing/2014/main" id="{35FCC488-40C2-C682-695B-FCE9565059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4080" y="3966121"/>
            <a:ext cx="4863839"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094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3619098" y="459281"/>
            <a:ext cx="4764831" cy="489236"/>
          </a:xfrm>
          <a:prstGeom prst="rect">
            <a:avLst/>
          </a:prstGeom>
        </p:spPr>
        <p:txBody>
          <a:bodyPr wrap="none">
            <a:spAutoFit/>
          </a:bodyPr>
          <a:lstStyle/>
          <a:p>
            <a:pPr lvl="0" algn="ctr">
              <a:lnSpc>
                <a:spcPts val="3000"/>
              </a:lnSpc>
            </a:pPr>
            <a:r>
              <a:rPr lang="ru-RU" altLang="ru-RU" sz="3200" b="1" dirty="0" err="1">
                <a:solidFill>
                  <a:schemeClr val="accent5">
                    <a:lumMod val="50000"/>
                  </a:schemeClr>
                </a:solidFill>
                <a:latin typeface="Calibri" panose="020F0502020204030204"/>
              </a:rPr>
              <a:t>Қолданылған</a:t>
            </a:r>
            <a:r>
              <a:rPr lang="ru-RU" altLang="ru-RU" sz="3200" b="1" dirty="0">
                <a:solidFill>
                  <a:schemeClr val="accent5">
                    <a:lumMod val="50000"/>
                  </a:schemeClr>
                </a:solidFill>
                <a:latin typeface="Calibri" panose="020F0502020204030204"/>
              </a:rPr>
              <a:t> </a:t>
            </a:r>
            <a:r>
              <a:rPr lang="ru-RU" altLang="ru-RU" sz="3200" b="1" dirty="0" err="1">
                <a:solidFill>
                  <a:schemeClr val="accent5">
                    <a:lumMod val="50000"/>
                  </a:schemeClr>
                </a:solidFill>
                <a:latin typeface="Calibri" panose="020F0502020204030204"/>
              </a:rPr>
              <a:t>әдебиеттер</a:t>
            </a:r>
            <a:endParaRPr lang="ru-RU" altLang="ru-RU" sz="3200" b="1" dirty="0">
              <a:solidFill>
                <a:schemeClr val="accent5">
                  <a:lumMod val="50000"/>
                </a:schemeClr>
              </a:solidFill>
              <a:latin typeface="Calibri" panose="020F0502020204030204"/>
            </a:endParaRPr>
          </a:p>
        </p:txBody>
      </p:sp>
      <p:sp>
        <p:nvSpPr>
          <p:cNvPr id="6"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kk-KZ" dirty="0">
                <a:solidFill>
                  <a:schemeClr val="bg1"/>
                </a:solidFill>
              </a:rPr>
              <a:t>9</a:t>
            </a:r>
            <a:endParaRPr lang="ru-RU" dirty="0">
              <a:solidFill>
                <a:schemeClr val="bg1"/>
              </a:solidFill>
            </a:endParaRPr>
          </a:p>
        </p:txBody>
      </p:sp>
      <p:sp>
        <p:nvSpPr>
          <p:cNvPr id="8" name="Прямоугольник 7"/>
          <p:cNvSpPr/>
          <p:nvPr/>
        </p:nvSpPr>
        <p:spPr>
          <a:xfrm>
            <a:off x="330982" y="948517"/>
            <a:ext cx="11341065" cy="6156622"/>
          </a:xfrm>
          <a:prstGeom prst="rect">
            <a:avLst/>
          </a:prstGeom>
          <a:noFill/>
        </p:spPr>
        <p:txBody>
          <a:bodyPr wrap="square">
            <a:spAutoFit/>
          </a:bodyPr>
          <a:lstStyle/>
          <a:p>
            <a:pPr algn="just"/>
            <a:r>
              <a:rPr lang="ru-RU" sz="1600" b="0" i="0" dirty="0">
                <a:solidFill>
                  <a:srgbClr val="000666"/>
                </a:solidFill>
                <a:effectLst/>
                <a:latin typeface="Georgia" panose="02040502050405020303" pitchFamily="18" charset="0"/>
              </a:rPr>
              <a:t>1. Мартыненко И.И., Лысенко В.Ф. Проектирование систем автоматики. —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1990. - 243 с.</a:t>
            </a:r>
          </a:p>
          <a:p>
            <a:pPr algn="just"/>
            <a:r>
              <a:rPr lang="ru-RU" sz="1600" b="0" i="0" dirty="0">
                <a:solidFill>
                  <a:srgbClr val="000666"/>
                </a:solidFill>
                <a:effectLst/>
                <a:latin typeface="Georgia" panose="02040502050405020303" pitchFamily="18" charset="0"/>
              </a:rPr>
              <a:t>2. Бородин И. Ф., Судник Ю. А. Автоматизация технологических процессов. - М.: </a:t>
            </a:r>
            <a:r>
              <a:rPr lang="ru-RU" sz="1600" b="0" i="0" dirty="0" err="1">
                <a:solidFill>
                  <a:srgbClr val="000666"/>
                </a:solidFill>
                <a:effectLst/>
                <a:latin typeface="Georgia" panose="02040502050405020303" pitchFamily="18" charset="0"/>
              </a:rPr>
              <a:t>КолосС</a:t>
            </a:r>
            <a:r>
              <a:rPr lang="ru-RU" sz="1600" b="0" i="0" dirty="0">
                <a:solidFill>
                  <a:srgbClr val="000666"/>
                </a:solidFill>
                <a:effectLst/>
                <a:latin typeface="Georgia" panose="02040502050405020303" pitchFamily="18" charset="0"/>
              </a:rPr>
              <a:t>, 2003. - 344 с.</a:t>
            </a:r>
          </a:p>
          <a:p>
            <a:pPr algn="just"/>
            <a:r>
              <a:rPr lang="ru-RU" sz="1600" b="0" i="0" dirty="0">
                <a:solidFill>
                  <a:srgbClr val="000666"/>
                </a:solidFill>
                <a:effectLst/>
                <a:latin typeface="Georgia" panose="02040502050405020303" pitchFamily="18" charset="0"/>
              </a:rPr>
              <a:t>3. Бородин И.Ф., </a:t>
            </a:r>
            <a:r>
              <a:rPr lang="ru-RU" sz="1600" b="0" i="0" dirty="0" err="1">
                <a:solidFill>
                  <a:srgbClr val="000666"/>
                </a:solidFill>
                <a:effectLst/>
                <a:latin typeface="Georgia" panose="02040502050405020303" pitchFamily="18" charset="0"/>
              </a:rPr>
              <a:t>Недилько</a:t>
            </a:r>
            <a:r>
              <a:rPr lang="ru-RU" sz="1600" b="0" i="0" dirty="0">
                <a:solidFill>
                  <a:srgbClr val="000666"/>
                </a:solidFill>
                <a:effectLst/>
                <a:latin typeface="Georgia" panose="02040502050405020303" pitchFamily="18" charset="0"/>
              </a:rPr>
              <a:t> Н.М. Автоматизация технологических процессов.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368 с.</a:t>
            </a:r>
          </a:p>
          <a:p>
            <a:pPr algn="just"/>
            <a:r>
              <a:rPr lang="ru-RU" sz="1600" b="0" i="0" dirty="0">
                <a:solidFill>
                  <a:srgbClr val="000666"/>
                </a:solidFill>
                <a:effectLst/>
                <a:latin typeface="Georgia" panose="02040502050405020303" pitchFamily="18" charset="0"/>
              </a:rPr>
              <a:t>4. Курсовое и дипломное проектирование по автоматизации технологических процессов Ф.Д. </a:t>
            </a:r>
            <a:r>
              <a:rPr lang="ru-RU" sz="1600" b="0" i="0" dirty="0" err="1">
                <a:solidFill>
                  <a:srgbClr val="000666"/>
                </a:solidFill>
                <a:effectLst/>
                <a:latin typeface="Georgia" panose="02040502050405020303" pitchFamily="18" charset="0"/>
              </a:rPr>
              <a:t>Изаков</a:t>
            </a:r>
            <a:r>
              <a:rPr lang="ru-RU" sz="1600" b="0" i="0" dirty="0">
                <a:solidFill>
                  <a:srgbClr val="000666"/>
                </a:solidFill>
                <a:effectLst/>
                <a:latin typeface="Georgia" panose="02040502050405020303" pitchFamily="18" charset="0"/>
              </a:rPr>
              <a:t>, В.Р. </a:t>
            </a:r>
            <a:r>
              <a:rPr lang="ru-RU" sz="1600" b="0" i="0" dirty="0" err="1">
                <a:solidFill>
                  <a:srgbClr val="000666"/>
                </a:solidFill>
                <a:effectLst/>
                <a:latin typeface="Georgia" panose="02040502050405020303" pitchFamily="18" charset="0"/>
              </a:rPr>
              <a:t>Казедаев</a:t>
            </a:r>
            <a:r>
              <a:rPr lang="ru-RU" sz="1600" b="0" i="0" dirty="0">
                <a:solidFill>
                  <a:srgbClr val="000666"/>
                </a:solidFill>
                <a:effectLst/>
                <a:latin typeface="Georgia" panose="02040502050405020303" pitchFamily="18" charset="0"/>
              </a:rPr>
              <a:t> и др.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1988. - 183 с.</a:t>
            </a:r>
          </a:p>
          <a:p>
            <a:pPr algn="just"/>
            <a:r>
              <a:rPr lang="ru-RU" sz="1600" b="0" i="0" dirty="0">
                <a:solidFill>
                  <a:srgbClr val="000666"/>
                </a:solidFill>
                <a:effectLst/>
                <a:latin typeface="Georgia" panose="02040502050405020303" pitchFamily="18" charset="0"/>
              </a:rPr>
              <a:t>5. Захаров А.А. Практикум по применению теплоты в сельском хозяйстве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1985. - 175 с</a:t>
            </a:r>
          </a:p>
          <a:p>
            <a:pPr algn="just"/>
            <a:r>
              <a:rPr lang="ru-RU" sz="1600" b="0" i="0" dirty="0">
                <a:solidFill>
                  <a:srgbClr val="000666"/>
                </a:solidFill>
                <a:effectLst/>
                <a:latin typeface="Georgia" panose="02040502050405020303" pitchFamily="18" charset="0"/>
              </a:rPr>
              <a:t>6. Лукас В.А. Теория автоматического управления – М.: Недра 1990 – 416 с.</a:t>
            </a:r>
          </a:p>
          <a:p>
            <a:pPr algn="just"/>
            <a:r>
              <a:rPr lang="ru-RU" sz="1600" b="0" i="0" dirty="0">
                <a:solidFill>
                  <a:srgbClr val="000666"/>
                </a:solidFill>
                <a:effectLst/>
                <a:latin typeface="Georgia" panose="02040502050405020303" pitchFamily="18" charset="0"/>
              </a:rPr>
              <a:t>7. Средства автоматики и телемеханики Н.И. Бохан, </a:t>
            </a:r>
            <a:r>
              <a:rPr lang="ru-RU" sz="1600" b="0" i="0" dirty="0" err="1">
                <a:solidFill>
                  <a:srgbClr val="000666"/>
                </a:solidFill>
                <a:effectLst/>
                <a:latin typeface="Georgia" panose="02040502050405020303" pitchFamily="18" charset="0"/>
              </a:rPr>
              <a:t>И.Ф.Бородин</a:t>
            </a:r>
            <a:r>
              <a:rPr lang="ru-RU" sz="1600" b="0" i="0" dirty="0">
                <a:solidFill>
                  <a:srgbClr val="000666"/>
                </a:solidFill>
                <a:effectLst/>
                <a:latin typeface="Georgia" panose="02040502050405020303" pitchFamily="18" charset="0"/>
              </a:rPr>
              <a:t>, Ю.В. Дробышев и </a:t>
            </a:r>
            <a:r>
              <a:rPr lang="ru-RU" sz="1600" b="0" i="0" dirty="0" err="1">
                <a:solidFill>
                  <a:srgbClr val="000666"/>
                </a:solidFill>
                <a:effectLst/>
                <a:latin typeface="Georgia" panose="02040502050405020303" pitchFamily="18" charset="0"/>
              </a:rPr>
              <a:t>д.р</a:t>
            </a:r>
            <a:r>
              <a:rPr lang="ru-RU" sz="1600" b="0" i="0" dirty="0">
                <a:solidFill>
                  <a:srgbClr val="000666"/>
                </a:solidFill>
                <a:effectLst/>
                <a:latin typeface="Georgia" panose="02040502050405020303" pitchFamily="18" charset="0"/>
              </a:rPr>
              <a:t>.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1992. - 351 с.</a:t>
            </a:r>
          </a:p>
          <a:p>
            <a:pPr algn="just"/>
            <a:r>
              <a:rPr lang="ru-RU" sz="1600" b="0" i="0" dirty="0">
                <a:solidFill>
                  <a:srgbClr val="000666"/>
                </a:solidFill>
                <a:effectLst/>
                <a:latin typeface="Georgia" panose="02040502050405020303" pitchFamily="18" charset="0"/>
              </a:rPr>
              <a:t>8. Утешев У. Электротермические установки в животноводстве. Алма-Ата, </a:t>
            </a:r>
            <a:r>
              <a:rPr lang="ru-RU" sz="1600" b="0" i="0" dirty="0" err="1">
                <a:solidFill>
                  <a:srgbClr val="000666"/>
                </a:solidFill>
                <a:effectLst/>
                <a:latin typeface="Georgia" panose="02040502050405020303" pitchFamily="18" charset="0"/>
              </a:rPr>
              <a:t>КазСХИ</a:t>
            </a:r>
            <a:r>
              <a:rPr lang="ru-RU" sz="1600" b="0" i="0" dirty="0">
                <a:solidFill>
                  <a:srgbClr val="000666"/>
                </a:solidFill>
                <a:effectLst/>
                <a:latin typeface="Georgia" panose="02040502050405020303" pitchFamily="18" charset="0"/>
              </a:rPr>
              <a:t>. 1988. – 102 с.</a:t>
            </a:r>
          </a:p>
          <a:p>
            <a:pPr algn="just"/>
            <a:r>
              <a:rPr lang="ru-RU" sz="1600" b="0" i="0" dirty="0">
                <a:solidFill>
                  <a:srgbClr val="000666"/>
                </a:solidFill>
                <a:effectLst/>
                <a:latin typeface="Georgia" panose="02040502050405020303" pitchFamily="18" charset="0"/>
              </a:rPr>
              <a:t>9. Кудрявцев И.Ф., Карасенко В.А. Электрический нагрев и электротехнология - М.: Колос, 1975. – 384 с.</a:t>
            </a:r>
          </a:p>
          <a:p>
            <a:pPr algn="just"/>
            <a:r>
              <a:rPr lang="ru-RU" sz="1600" b="0" i="0" dirty="0">
                <a:solidFill>
                  <a:srgbClr val="000666"/>
                </a:solidFill>
                <a:effectLst/>
                <a:latin typeface="Georgia" panose="02040502050405020303" pitchFamily="18" charset="0"/>
              </a:rPr>
              <a:t>10. Исследование и выбор элементов систем автоматизации технологических процессов. Методические указания к курсовой работе для студентов специальности 311400. - Саратов, 1997. - 50 с .</a:t>
            </a:r>
          </a:p>
          <a:p>
            <a:pPr algn="just"/>
            <a:r>
              <a:rPr lang="ru-RU" sz="1600" b="0" i="0" dirty="0">
                <a:solidFill>
                  <a:srgbClr val="000666"/>
                </a:solidFill>
                <a:effectLst/>
                <a:latin typeface="Georgia" panose="02040502050405020303" pitchFamily="18" charset="0"/>
              </a:rPr>
              <a:t>11. Детальная разработка автоматизации технологического процесса в дипломном проекте на электрификации сельскохозяйственного объекта. Методические указания по дипломному проектированию. - Саратов, 1998.- 48 с.</a:t>
            </a:r>
          </a:p>
          <a:p>
            <a:pPr algn="just"/>
            <a:r>
              <a:rPr lang="ru-RU" sz="1600" b="0" i="0" dirty="0">
                <a:solidFill>
                  <a:srgbClr val="000666"/>
                </a:solidFill>
                <a:effectLst/>
                <a:latin typeface="Georgia" panose="02040502050405020303" pitchFamily="18" charset="0"/>
              </a:rPr>
              <a:t>12. Кирилин Н.И. Методическая разработка по расчету оптимальных систем автоматического управления сельскохозяйственными производственными процессами в курсовых и дипломных проектах. - М.: МИИСП им. Горячкина, 1992. – 70 с.</a:t>
            </a:r>
          </a:p>
          <a:p>
            <a:pPr algn="just"/>
            <a:r>
              <a:rPr lang="ru-RU" sz="1600" b="0" i="0" dirty="0">
                <a:solidFill>
                  <a:srgbClr val="000666"/>
                </a:solidFill>
                <a:effectLst/>
                <a:latin typeface="Georgia" panose="02040502050405020303" pitchFamily="18" charset="0"/>
              </a:rPr>
              <a:t>13. Наладка автоматических систем и устройств управления технологическими процессами. Справочное пособие под редакцией А.С. Клюева. - М.: Энергия, 1977. – 400 с.</a:t>
            </a:r>
          </a:p>
          <a:p>
            <a:pPr algn="just"/>
            <a:r>
              <a:rPr lang="ru-RU" sz="1600" b="0" i="0" dirty="0">
                <a:solidFill>
                  <a:srgbClr val="000666"/>
                </a:solidFill>
                <a:effectLst/>
                <a:latin typeface="Georgia" panose="02040502050405020303" pitchFamily="18" charset="0"/>
              </a:rPr>
              <a:t>14. Зайцев А.М., Жильцов В.И, Шавров А.В. Микроклимат животноводческих комплексов.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- 192 с.</a:t>
            </a:r>
          </a:p>
          <a:p>
            <a:pPr>
              <a:lnSpc>
                <a:spcPct val="115000"/>
              </a:lnSpc>
              <a:spcAft>
                <a:spcPts val="1000"/>
              </a:spcAft>
            </a:pPr>
            <a:r>
              <a:rPr lang="ru-RU" sz="1600" dirty="0">
                <a:latin typeface="Calibri" panose="020F0502020204030204" pitchFamily="34" charset="0"/>
                <a:cs typeface="Calibri" panose="020F0502020204030204" pitchFamily="34" charset="0"/>
              </a:rPr>
              <a:t> </a:t>
            </a:r>
            <a:endParaRPr lang="ru-KZ" sz="1600" dirty="0">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7000"/>
              </a:lnSpc>
              <a:spcBef>
                <a:spcPts val="0"/>
              </a:spcBef>
              <a:spcAft>
                <a:spcPts val="0"/>
              </a:spcAft>
              <a:buClrTx/>
              <a:buSzTx/>
              <a:buFontTx/>
              <a:buNone/>
              <a:tabLst/>
              <a:defRPr/>
            </a:pPr>
            <a:endParaRPr kumimoji="0" lang="ru-RU" sz="15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5290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Заголовок 19">
            <a:extLst>
              <a:ext uri="{FF2B5EF4-FFF2-40B4-BE49-F238E27FC236}">
                <a16:creationId xmlns:a16="http://schemas.microsoft.com/office/drawing/2014/main" id="{F11A6B65-5A20-4F4D-ACBB-ED50132D4571}"/>
              </a:ext>
            </a:extLst>
          </p:cNvPr>
          <p:cNvSpPr>
            <a:spLocks noGrp="1"/>
          </p:cNvSpPr>
          <p:nvPr>
            <p:ph type="ctrTitle"/>
          </p:nvPr>
        </p:nvSpPr>
        <p:spPr>
          <a:xfrm>
            <a:off x="2792923" y="2233817"/>
            <a:ext cx="8043953" cy="1674470"/>
          </a:xfrm>
        </p:spPr>
        <p:txBody>
          <a:bodyPr rtlCol="0"/>
          <a:lstStyle/>
          <a:p>
            <a:r>
              <a:rPr lang="ru-RU" dirty="0">
                <a:latin typeface="Calibri" panose="020F0502020204030204" pitchFamily="34" charset="0"/>
                <a:cs typeface="Calibri" panose="020F0502020204030204" pitchFamily="34" charset="0"/>
              </a:rPr>
              <a:t>НАЗАРЛАРЫҢЫЗҒА РАХМЕТ! </a:t>
            </a:r>
          </a:p>
        </p:txBody>
      </p:sp>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Тема Office">
  <a:themeElements>
    <a:clrScheme name="Custom 134">
      <a:dk1>
        <a:srgbClr val="000000"/>
      </a:dk1>
      <a:lt1>
        <a:srgbClr val="FFFFFF"/>
      </a:lt1>
      <a:dk2>
        <a:srgbClr val="000000"/>
      </a:dk2>
      <a:lt2>
        <a:srgbClr val="FFFFFF"/>
      </a:lt2>
      <a:accent1>
        <a:srgbClr val="5CB8B3"/>
      </a:accent1>
      <a:accent2>
        <a:srgbClr val="F5D66E"/>
      </a:accent2>
      <a:accent3>
        <a:srgbClr val="D78189"/>
      </a:accent3>
      <a:accent4>
        <a:srgbClr val="7030A0"/>
      </a:accent4>
      <a:accent5>
        <a:srgbClr val="0070C0"/>
      </a:accent5>
      <a:accent6>
        <a:srgbClr val="C4D36D"/>
      </a:accent6>
      <a:hlink>
        <a:srgbClr val="54C3BD"/>
      </a:hlink>
      <a:folHlink>
        <a:srgbClr val="54C3BD"/>
      </a:folHlink>
    </a:clrScheme>
    <a:fontScheme name="Custom 154">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72_TF67328976" id="{7A1FA9F3-3353-44CA-A91E-AD8A2642C02E}" vid="{F8C632DE-2BB8-46AF-A8FF-94D1F93D6D30}"/>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1BBB5711-29E1-4F8E-81A0-7947C57B2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6CB1848-D3E0-4F10-B640-720BE758B85B}">
  <ds:schemaRefs>
    <ds:schemaRef ds:uri="http://schemas.microsoft.com/sharepoint/v3/contenttype/forms"/>
  </ds:schemaRefs>
</ds:datastoreItem>
</file>

<file path=customXml/itemProps3.xml><?xml version="1.0" encoding="utf-8"?>
<ds:datastoreItem xmlns:ds="http://schemas.openxmlformats.org/officeDocument/2006/customXml" ds:itemID="{E4934E25-8442-49E9-ABDF-3146C4145F3B}">
  <ds:schemaRefs>
    <ds:schemaRef ds:uri="http://purl.org/dc/terms/"/>
    <ds:schemaRef ds:uri="http://schemas.openxmlformats.org/package/2006/metadata/core-properties"/>
    <ds:schemaRef ds:uri="6dc4bcd6-49db-4c07-9060-8acfc67cef9f"/>
    <ds:schemaRef ds:uri="http://purl.org/dc/dcmitype/"/>
    <ds:schemaRef ds:uri="http://schemas.microsoft.com/office/infopath/2007/PartnerControls"/>
    <ds:schemaRef ds:uri="fb0879af-3eba-417a-a55a-ffe6dcd6ca77"/>
    <ds:schemaRef ds:uri="http://purl.org/dc/elements/1.1/"/>
    <ds:schemaRef ds:uri="http://schemas.microsoft.com/office/2006/metadata/properties"/>
    <ds:schemaRef ds:uri="http://schemas.microsoft.com/office/2006/documentManagement/types"/>
    <ds:schemaRef ds:uri="http://schemas.microsoft.com/sharepoint/v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Презентация (минималистичное оформление)</Template>
  <TotalTime>0</TotalTime>
  <Words>1467</Words>
  <Application>Microsoft Macintosh PowerPoint</Application>
  <PresentationFormat>Широкоэкранный</PresentationFormat>
  <Paragraphs>93</Paragraphs>
  <Slides>12</Slides>
  <Notes>12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Corbel</vt:lpstr>
      <vt:lpstr>Georgia</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2021-09-13T07:30:09Z</dcterms:created>
  <dcterms:modified xsi:type="dcterms:W3CDTF">2024-10-10T06:55:13Z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